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2"/>
  </p:notesMasterIdLst>
  <p:handoutMasterIdLst>
    <p:handoutMasterId r:id="rId23"/>
  </p:handoutMasterIdLst>
  <p:sldIdLst>
    <p:sldId id="1790" r:id="rId5"/>
    <p:sldId id="1792" r:id="rId6"/>
    <p:sldId id="1793" r:id="rId7"/>
    <p:sldId id="1806" r:id="rId8"/>
    <p:sldId id="1807" r:id="rId9"/>
    <p:sldId id="1810" r:id="rId10"/>
    <p:sldId id="1809" r:id="rId11"/>
    <p:sldId id="1847" r:id="rId12"/>
    <p:sldId id="1845" r:id="rId13"/>
    <p:sldId id="284" r:id="rId14"/>
    <p:sldId id="286" r:id="rId15"/>
    <p:sldId id="1799" r:id="rId16"/>
    <p:sldId id="1852" r:id="rId17"/>
    <p:sldId id="306" r:id="rId18"/>
    <p:sldId id="308" r:id="rId19"/>
    <p:sldId id="310" r:id="rId20"/>
    <p:sldId id="1532"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0E5D0"/>
    <a:srgbClr val="008575"/>
    <a:srgbClr val="107C10"/>
    <a:srgbClr val="000000"/>
    <a:srgbClr val="E6E6E6"/>
    <a:srgbClr val="B1B1B1"/>
    <a:srgbClr val="FFFFFF"/>
    <a:srgbClr val="191919"/>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560A65-9621-4A50-8592-A778D7F1C30F}" v="5" dt="2021-08-12T18:30:59.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9" autoAdjust="0"/>
    <p:restoredTop sz="87074" autoAdjust="0"/>
  </p:normalViewPr>
  <p:slideViewPr>
    <p:cSldViewPr snapToGrid="0">
      <p:cViewPr varScale="1">
        <p:scale>
          <a:sx n="97" d="100"/>
          <a:sy n="97" d="100"/>
        </p:scale>
        <p:origin x="72"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Jennings" userId="8ab53ffb-fb1d-4e91-bd8d-4a8442a41acf" providerId="ADAL" clId="{E6560A65-9621-4A50-8592-A778D7F1C30F}"/>
    <pc:docChg chg="custSel addSld delSld modSld sldOrd">
      <pc:chgData name="Anna Jennings" userId="8ab53ffb-fb1d-4e91-bd8d-4a8442a41acf" providerId="ADAL" clId="{E6560A65-9621-4A50-8592-A778D7F1C30F}" dt="2021-08-12T20:16:25.403" v="200" actId="22"/>
      <pc:docMkLst>
        <pc:docMk/>
      </pc:docMkLst>
      <pc:sldChg chg="add modNotes">
        <pc:chgData name="Anna Jennings" userId="8ab53ffb-fb1d-4e91-bd8d-4a8442a41acf" providerId="ADAL" clId="{E6560A65-9621-4A50-8592-A778D7F1C30F}" dt="2021-08-12T18:30:08.047" v="179" actId="27636"/>
        <pc:sldMkLst>
          <pc:docMk/>
          <pc:sldMk cId="0" sldId="284"/>
        </pc:sldMkLst>
      </pc:sldChg>
      <pc:sldChg chg="add">
        <pc:chgData name="Anna Jennings" userId="8ab53ffb-fb1d-4e91-bd8d-4a8442a41acf" providerId="ADAL" clId="{E6560A65-9621-4A50-8592-A778D7F1C30F}" dt="2021-08-12T18:30:14.039" v="180"/>
        <pc:sldMkLst>
          <pc:docMk/>
          <pc:sldMk cId="0" sldId="286"/>
        </pc:sldMkLst>
      </pc:sldChg>
      <pc:sldChg chg="add modNotes">
        <pc:chgData name="Anna Jennings" userId="8ab53ffb-fb1d-4e91-bd8d-4a8442a41acf" providerId="ADAL" clId="{E6560A65-9621-4A50-8592-A778D7F1C30F}" dt="2021-08-12T18:30:52.127" v="184" actId="27636"/>
        <pc:sldMkLst>
          <pc:docMk/>
          <pc:sldMk cId="0" sldId="306"/>
        </pc:sldMkLst>
      </pc:sldChg>
      <pc:sldChg chg="modSp add mod modNotes">
        <pc:chgData name="Anna Jennings" userId="8ab53ffb-fb1d-4e91-bd8d-4a8442a41acf" providerId="ADAL" clId="{E6560A65-9621-4A50-8592-A778D7F1C30F}" dt="2021-08-12T18:31:40.441" v="199" actId="1076"/>
        <pc:sldMkLst>
          <pc:docMk/>
          <pc:sldMk cId="0" sldId="308"/>
        </pc:sldMkLst>
        <pc:spChg chg="mod">
          <ac:chgData name="Anna Jennings" userId="8ab53ffb-fb1d-4e91-bd8d-4a8442a41acf" providerId="ADAL" clId="{E6560A65-9621-4A50-8592-A778D7F1C30F}" dt="2021-08-12T18:31:40.441" v="199" actId="1076"/>
          <ac:spMkLst>
            <pc:docMk/>
            <pc:sldMk cId="0" sldId="308"/>
            <ac:spMk id="4" creationId="{00000000-0000-0000-0000-000000000000}"/>
          </ac:spMkLst>
        </pc:spChg>
        <pc:picChg chg="mod">
          <ac:chgData name="Anna Jennings" userId="8ab53ffb-fb1d-4e91-bd8d-4a8442a41acf" providerId="ADAL" clId="{E6560A65-9621-4A50-8592-A778D7F1C30F}" dt="2021-08-12T18:31:37.696" v="198" actId="1076"/>
          <ac:picMkLst>
            <pc:docMk/>
            <pc:sldMk cId="0" sldId="308"/>
            <ac:picMk id="6" creationId="{00000000-0000-0000-0000-000000000000}"/>
          </ac:picMkLst>
        </pc:picChg>
      </pc:sldChg>
      <pc:sldChg chg="modSp add mod ord modNotes">
        <pc:chgData name="Anna Jennings" userId="8ab53ffb-fb1d-4e91-bd8d-4a8442a41acf" providerId="ADAL" clId="{E6560A65-9621-4A50-8592-A778D7F1C30F}" dt="2021-08-12T18:31:23.157" v="192" actId="1076"/>
        <pc:sldMkLst>
          <pc:docMk/>
          <pc:sldMk cId="0" sldId="310"/>
        </pc:sldMkLst>
        <pc:spChg chg="mod">
          <ac:chgData name="Anna Jennings" userId="8ab53ffb-fb1d-4e91-bd8d-4a8442a41acf" providerId="ADAL" clId="{E6560A65-9621-4A50-8592-A778D7F1C30F}" dt="2021-08-12T18:31:23.157" v="192" actId="1076"/>
          <ac:spMkLst>
            <pc:docMk/>
            <pc:sldMk cId="0" sldId="310"/>
            <ac:spMk id="4" creationId="{00000000-0000-0000-0000-000000000000}"/>
          </ac:spMkLst>
        </pc:spChg>
      </pc:sldChg>
      <pc:sldChg chg="add">
        <pc:chgData name="Anna Jennings" userId="8ab53ffb-fb1d-4e91-bd8d-4a8442a41acf" providerId="ADAL" clId="{E6560A65-9621-4A50-8592-A778D7F1C30F}" dt="2021-08-12T20:16:25.403" v="200" actId="22"/>
        <pc:sldMkLst>
          <pc:docMk/>
          <pc:sldMk cId="2402828649" sldId="1532"/>
        </pc:sldMkLst>
      </pc:sldChg>
      <pc:sldChg chg="modSp mod">
        <pc:chgData name="Anna Jennings" userId="8ab53ffb-fb1d-4e91-bd8d-4a8442a41acf" providerId="ADAL" clId="{E6560A65-9621-4A50-8592-A778D7F1C30F}" dt="2021-08-12T18:25:01.447" v="34" actId="1076"/>
        <pc:sldMkLst>
          <pc:docMk/>
          <pc:sldMk cId="3062666708" sldId="1790"/>
        </pc:sldMkLst>
        <pc:spChg chg="mod">
          <ac:chgData name="Anna Jennings" userId="8ab53ffb-fb1d-4e91-bd8d-4a8442a41acf" providerId="ADAL" clId="{E6560A65-9621-4A50-8592-A778D7F1C30F}" dt="2021-08-12T18:25:01.447" v="34" actId="1076"/>
          <ac:spMkLst>
            <pc:docMk/>
            <pc:sldMk cId="3062666708" sldId="1790"/>
            <ac:spMk id="2" creationId="{00000000-0000-0000-0000-000000000000}"/>
          </ac:spMkLst>
        </pc:spChg>
      </pc:sldChg>
      <pc:sldChg chg="modSp mod">
        <pc:chgData name="Anna Jennings" userId="8ab53ffb-fb1d-4e91-bd8d-4a8442a41acf" providerId="ADAL" clId="{E6560A65-9621-4A50-8592-A778D7F1C30F}" dt="2021-08-12T18:25:19.627" v="95" actId="1076"/>
        <pc:sldMkLst>
          <pc:docMk/>
          <pc:sldMk cId="1393456637" sldId="1792"/>
        </pc:sldMkLst>
        <pc:spChg chg="mod">
          <ac:chgData name="Anna Jennings" userId="8ab53ffb-fb1d-4e91-bd8d-4a8442a41acf" providerId="ADAL" clId="{E6560A65-9621-4A50-8592-A778D7F1C30F}" dt="2021-08-12T18:25:10.267" v="68" actId="20577"/>
          <ac:spMkLst>
            <pc:docMk/>
            <pc:sldMk cId="1393456637" sldId="1792"/>
            <ac:spMk id="40" creationId="{12968AEA-5F9E-48C5-82CA-8DDD1A73FA95}"/>
          </ac:spMkLst>
        </pc:spChg>
        <pc:spChg chg="mod">
          <ac:chgData name="Anna Jennings" userId="8ab53ffb-fb1d-4e91-bd8d-4a8442a41acf" providerId="ADAL" clId="{E6560A65-9621-4A50-8592-A778D7F1C30F}" dt="2021-08-12T18:25:19.627" v="95" actId="1076"/>
          <ac:spMkLst>
            <pc:docMk/>
            <pc:sldMk cId="1393456637" sldId="1792"/>
            <ac:spMk id="42" creationId="{C5D900F1-D2B4-41C7-B843-B9420E16C7D0}"/>
          </ac:spMkLst>
        </pc:spChg>
      </pc:sldChg>
      <pc:sldChg chg="modSp mod">
        <pc:chgData name="Anna Jennings" userId="8ab53ffb-fb1d-4e91-bd8d-4a8442a41acf" providerId="ADAL" clId="{E6560A65-9621-4A50-8592-A778D7F1C30F}" dt="2021-08-12T18:25:28.187" v="132" actId="20577"/>
        <pc:sldMkLst>
          <pc:docMk/>
          <pc:sldMk cId="1080470051" sldId="1793"/>
        </pc:sldMkLst>
        <pc:spChg chg="mod">
          <ac:chgData name="Anna Jennings" userId="8ab53ffb-fb1d-4e91-bd8d-4a8442a41acf" providerId="ADAL" clId="{E6560A65-9621-4A50-8592-A778D7F1C30F}" dt="2021-08-12T18:25:28.187" v="132" actId="20577"/>
          <ac:spMkLst>
            <pc:docMk/>
            <pc:sldMk cId="1080470051" sldId="1793"/>
            <ac:spMk id="7" creationId="{CCB5D8D8-D581-4EE7-ACC3-459AEF554089}"/>
          </ac:spMkLst>
        </pc:spChg>
      </pc:sldChg>
      <pc:sldChg chg="del">
        <pc:chgData name="Anna Jennings" userId="8ab53ffb-fb1d-4e91-bd8d-4a8442a41acf" providerId="ADAL" clId="{E6560A65-9621-4A50-8592-A778D7F1C30F}" dt="2021-08-12T18:26:12.377" v="133" actId="47"/>
        <pc:sldMkLst>
          <pc:docMk/>
          <pc:sldMk cId="2958505013" sldId="1794"/>
        </pc:sldMkLst>
      </pc:sldChg>
      <pc:sldChg chg="del">
        <pc:chgData name="Anna Jennings" userId="8ab53ffb-fb1d-4e91-bd8d-4a8442a41acf" providerId="ADAL" clId="{E6560A65-9621-4A50-8592-A778D7F1C30F}" dt="2021-08-12T18:26:12.977" v="134" actId="47"/>
        <pc:sldMkLst>
          <pc:docMk/>
          <pc:sldMk cId="1314248669" sldId="1795"/>
        </pc:sldMkLst>
      </pc:sldChg>
      <pc:sldChg chg="del">
        <pc:chgData name="Anna Jennings" userId="8ab53ffb-fb1d-4e91-bd8d-4a8442a41acf" providerId="ADAL" clId="{E6560A65-9621-4A50-8592-A778D7F1C30F}" dt="2021-08-12T18:26:13.832" v="135" actId="47"/>
        <pc:sldMkLst>
          <pc:docMk/>
          <pc:sldMk cId="3094047918" sldId="1796"/>
        </pc:sldMkLst>
      </pc:sldChg>
      <pc:sldChg chg="del">
        <pc:chgData name="Anna Jennings" userId="8ab53ffb-fb1d-4e91-bd8d-4a8442a41acf" providerId="ADAL" clId="{E6560A65-9621-4A50-8592-A778D7F1C30F}" dt="2021-08-12T18:26:14.242" v="136" actId="47"/>
        <pc:sldMkLst>
          <pc:docMk/>
          <pc:sldMk cId="3160628298" sldId="1797"/>
        </pc:sldMkLst>
      </pc:sldChg>
      <pc:sldChg chg="del">
        <pc:chgData name="Anna Jennings" userId="8ab53ffb-fb1d-4e91-bd8d-4a8442a41acf" providerId="ADAL" clId="{E6560A65-9621-4A50-8592-A778D7F1C30F}" dt="2021-08-12T18:26:14.637" v="137" actId="47"/>
        <pc:sldMkLst>
          <pc:docMk/>
          <pc:sldMk cId="3600096352" sldId="1798"/>
        </pc:sldMkLst>
      </pc:sldChg>
      <pc:sldChg chg="modSp mod ord">
        <pc:chgData name="Anna Jennings" userId="8ab53ffb-fb1d-4e91-bd8d-4a8442a41acf" providerId="ADAL" clId="{E6560A65-9621-4A50-8592-A778D7F1C30F}" dt="2021-08-12T18:26:57.417" v="177" actId="20577"/>
        <pc:sldMkLst>
          <pc:docMk/>
          <pc:sldMk cId="1508177279" sldId="1799"/>
        </pc:sldMkLst>
        <pc:spChg chg="mod">
          <ac:chgData name="Anna Jennings" userId="8ab53ffb-fb1d-4e91-bd8d-4a8442a41acf" providerId="ADAL" clId="{E6560A65-9621-4A50-8592-A778D7F1C30F}" dt="2021-08-12T18:26:57.417" v="177" actId="20577"/>
          <ac:spMkLst>
            <pc:docMk/>
            <pc:sldMk cId="1508177279" sldId="1799"/>
            <ac:spMk id="3" creationId="{5CCF2C9C-C198-474E-B29C-7EF620E3C361}"/>
          </ac:spMkLst>
        </pc:spChg>
      </pc:sldChg>
      <pc:sldChg chg="del">
        <pc:chgData name="Anna Jennings" userId="8ab53ffb-fb1d-4e91-bd8d-4a8442a41acf" providerId="ADAL" clId="{E6560A65-9621-4A50-8592-A778D7F1C30F}" dt="2021-08-12T18:26:15.232" v="138" actId="47"/>
        <pc:sldMkLst>
          <pc:docMk/>
          <pc:sldMk cId="838897280" sldId="1801"/>
        </pc:sldMkLst>
      </pc:sldChg>
      <pc:sldChg chg="del">
        <pc:chgData name="Anna Jennings" userId="8ab53ffb-fb1d-4e91-bd8d-4a8442a41acf" providerId="ADAL" clId="{E6560A65-9621-4A50-8592-A778D7F1C30F}" dt="2021-08-12T18:26:15.668" v="139" actId="47"/>
        <pc:sldMkLst>
          <pc:docMk/>
          <pc:sldMk cId="332231921" sldId="1803"/>
        </pc:sldMkLst>
      </pc:sldChg>
      <pc:sldChg chg="del">
        <pc:chgData name="Anna Jennings" userId="8ab53ffb-fb1d-4e91-bd8d-4a8442a41acf" providerId="ADAL" clId="{E6560A65-9621-4A50-8592-A778D7F1C30F}" dt="2021-08-12T18:26:16.177" v="140" actId="47"/>
        <pc:sldMkLst>
          <pc:docMk/>
          <pc:sldMk cId="4133390611" sldId="1804"/>
        </pc:sldMkLst>
      </pc:sldChg>
      <pc:sldChg chg="modSp mod">
        <pc:chgData name="Anna Jennings" userId="8ab53ffb-fb1d-4e91-bd8d-4a8442a41acf" providerId="ADAL" clId="{E6560A65-9621-4A50-8592-A778D7F1C30F}" dt="2021-08-12T18:26:30.137" v="147" actId="20577"/>
        <pc:sldMkLst>
          <pc:docMk/>
          <pc:sldMk cId="2002252013" sldId="1807"/>
        </pc:sldMkLst>
        <pc:spChg chg="mod">
          <ac:chgData name="Anna Jennings" userId="8ab53ffb-fb1d-4e91-bd8d-4a8442a41acf" providerId="ADAL" clId="{E6560A65-9621-4A50-8592-A778D7F1C30F}" dt="2021-08-12T18:26:30.137" v="147" actId="20577"/>
          <ac:spMkLst>
            <pc:docMk/>
            <pc:sldMk cId="2002252013" sldId="1807"/>
            <ac:spMk id="4" creationId="{1B848D62-D6D8-4C62-914D-6A245648C7E8}"/>
          </ac:spMkLst>
        </pc:spChg>
      </pc:sldChg>
      <pc:sldChg chg="del">
        <pc:chgData name="Anna Jennings" userId="8ab53ffb-fb1d-4e91-bd8d-4a8442a41acf" providerId="ADAL" clId="{E6560A65-9621-4A50-8592-A778D7F1C30F}" dt="2021-08-12T18:26:17.857" v="141" actId="47"/>
        <pc:sldMkLst>
          <pc:docMk/>
          <pc:sldMk cId="1395077672" sldId="1808"/>
        </pc:sldMkLst>
      </pc:sldChg>
      <pc:sldChg chg="del">
        <pc:chgData name="Anna Jennings" userId="8ab53ffb-fb1d-4e91-bd8d-4a8442a41acf" providerId="ADAL" clId="{E6560A65-9621-4A50-8592-A778D7F1C30F}" dt="2021-08-12T18:26:46.457" v="148" actId="47"/>
        <pc:sldMkLst>
          <pc:docMk/>
          <pc:sldMk cId="2185358386" sldId="1848"/>
        </pc:sldMkLst>
      </pc:sldChg>
      <pc:sldChg chg="del">
        <pc:chgData name="Anna Jennings" userId="8ab53ffb-fb1d-4e91-bd8d-4a8442a41acf" providerId="ADAL" clId="{E6560A65-9621-4A50-8592-A778D7F1C30F}" dt="2021-08-12T18:26:47.017" v="149" actId="47"/>
        <pc:sldMkLst>
          <pc:docMk/>
          <pc:sldMk cId="813027448" sldId="184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8/12/2021 1:16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8/12/2021 1:16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media/sales-dashboard.png#lightbo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media/process-analytics.png#lightbox"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dynamics365/sales-enterprise/customize-template-apps?azure-portal=true" TargetMode="External"/><Relationship Id="rId4" Type="http://schemas.openxmlformats.org/officeDocument/2006/relationships/hyperlink" Target="/dynamics365/sales-enterprise/configure-sales-template-apps?azure-portal=tr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8/12/2021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385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8/12/2021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n-ea"/>
                <a:cs typeface="+mn-cs"/>
              </a:rPr>
              <a:t>We first look at charts as they are the building blocks to dashboards.  Charts are graphical representations of data from different views of an entity.  When a view is updated, so is the chart.   In Dynamics 365 there are several different types of charts available.   You can use the out of the box charts or you can customize your own.  Once the chart is created, it can be used from within views or added to Dashboards.</a:t>
            </a:r>
            <a:endParaRPr lang="en-GB" sz="800" kern="1200" dirty="0">
              <a:solidFill>
                <a:schemeClr val="tx1"/>
              </a:solidFill>
              <a:effectLst/>
              <a:latin typeface="Segoe UI Light" pitchFamily="34" charset="0"/>
              <a:ea typeface="+mn-ea"/>
              <a:cs typeface="+mn-cs"/>
            </a:endParaRPr>
          </a:p>
          <a:p>
            <a:endParaRPr lang="en-US" sz="800" dirty="0"/>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0372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n-ea"/>
                <a:cs typeface="+mn-cs"/>
              </a:rPr>
              <a:t>Dashboards are a collection of views, charts, IFRAMES, web resources, and several other types of graphical reports, charts or views that give you a high-level overview of data all in one location.   You can show how many opportunities closed at the same time showing all the open opportunities that you still have pending. </a:t>
            </a:r>
            <a:endParaRPr lang="en-GB"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endParaRPr lang="en-US" sz="800" dirty="0"/>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63935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Sometimes, you might want to do bulk edits or do quick analysis of Dynamics 365 data by using the tools that are available in Excel, but you don't need to do a full export of the data. Dynamics 365 lets you do quick ad-hoc analysis by using Excel Online inside Dynamics 365. For example, if you're a sales manager, you might want to analyze the opportunities that your team owns and review key performance indicators (KPIs) to see how you can help your team members. If you're a sales representative, you can open your opportunities in Excel and do what-if analysis for different incentive scenarios. Finally, you might want to quickly open the data in Excel Online so that you can copy it somewhere else, like into an email.</a:t>
            </a:r>
          </a:p>
          <a:p>
            <a:endParaRPr/>
          </a:p>
          <a:p>
            <a:pPr>
              <a:spcBef>
                <a:spcPct val="43750"/>
              </a:spcBef>
              <a:spcAft>
                <a:spcPct val="43750"/>
              </a:spcAft>
            </a:pPr>
            <a:r>
              <a:t>Any view that's currently shown in Dynamics 365 can be opened in Excel Online. Just select the </a:t>
            </a:r>
            <a:r>
              <a:rPr b="1"/>
              <a:t>Export to Excel</a:t>
            </a:r>
            <a:r>
              <a:t> button on the command bar, and then select </a:t>
            </a:r>
            <a:r>
              <a:rPr b="1"/>
              <a:t>Open in Excel Online</a:t>
            </a:r>
            <a:r>
              <a:t> on the menu that appears.</a:t>
            </a:r>
          </a:p>
          <a:p>
            <a:endParaRPr/>
          </a:p>
          <a:p>
            <a:pPr>
              <a:spcBef>
                <a:spcPct val="43750"/>
              </a:spcBef>
              <a:spcAft>
                <a:spcPct val="43750"/>
              </a:spcAft>
            </a:pPr>
            <a:r>
              <a:t>After you've finished editing your data in Excel Online, you can save the updated information back to Dynamics 365 by selecting the </a:t>
            </a:r>
            <a:r>
              <a:rPr b="1"/>
              <a:t>Save</a:t>
            </a:r>
            <a:r>
              <a:t> button. Remember to keep the existing format of the Excel cells, to prevent issues during import. Any additional information that you add to the workbook, like charts or colors, won't be saved.</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If you need to take advantage of the more advanced analysis tools that are available in Excel, you can export Dynamics 365 data as either static workbooks or dynamic workbooks. You can import both types of workbook back into Dynamics 365. If you need more advanced functions, you can export a dynamic PivotTable. PivotTables make it very easy to organize and summarize data.</a:t>
            </a:r>
          </a:p>
          <a:p>
            <a:endParaRPr/>
          </a:p>
          <a:p>
            <a:pPr>
              <a:spcBef>
                <a:spcPct val="43750"/>
              </a:spcBef>
              <a:spcAft>
                <a:spcPct val="43750"/>
              </a:spcAft>
            </a:pPr>
            <a:r>
              <a:t>The Dynamics 365 data is exported to a standard Excel file that you can then use on any device, like your phone, tablet, or desktop computer. It's exported in the same format that you see in Dynamics 365. Therefore, text remains text, numbers remain numbers, and dates remain dates. But some cell formatting might change.</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00" i="1" kern="1200" dirty="0">
                <a:solidFill>
                  <a:schemeClr val="tx1"/>
                </a:solidFill>
                <a:effectLst/>
                <a:latin typeface="Segoe UI Light" pitchFamily="34" charset="0"/>
                <a:ea typeface="+mn-ea"/>
                <a:cs typeface="+mn-cs"/>
              </a:rPr>
              <a:t>A video demo is available at the following link:</a:t>
            </a:r>
          </a:p>
          <a:p>
            <a:pPr rtl="0"/>
            <a:r>
              <a:rPr lang="en-US" sz="800" i="1" kern="1200" dirty="0">
                <a:solidFill>
                  <a:schemeClr val="tx1"/>
                </a:solidFill>
                <a:effectLst/>
                <a:latin typeface="Segoe UI Light" pitchFamily="34" charset="0"/>
                <a:ea typeface="+mn-ea"/>
                <a:cs typeface="+mn-cs"/>
              </a:rPr>
              <a:t>You may show the video above, or you may use this demo as an example and provide students with a live demo in your personal environment. Please be aware that the video is publicly hosted on YouTube.</a:t>
            </a:r>
            <a:endParaRPr lang="en-US" sz="800" i="1" dirty="0"/>
          </a:p>
          <a:p>
            <a:endParaRPr lang="en-US" sz="800" dirty="0"/>
          </a:p>
          <a:p>
            <a:r>
              <a:rPr lang="en-US" sz="800" dirty="0"/>
              <a:t>Power BI</a:t>
            </a:r>
            <a:r>
              <a:rPr lang="en-US" sz="800" baseline="0" dirty="0"/>
              <a:t> is a self-service platform allowing users to interact with premade reports and create their own visualizations.</a:t>
            </a:r>
          </a:p>
          <a:p>
            <a:r>
              <a:rPr lang="en-US" sz="800" baseline="0" dirty="0"/>
              <a:t>A key advantage of Power BI is the ability to include many data sources as illustrated in the example above.</a:t>
            </a:r>
          </a:p>
          <a:p>
            <a:r>
              <a:rPr lang="en-US" sz="800" baseline="0" dirty="0"/>
              <a:t>Salesforce, Edge (tables on the internet), Access, Excel, SQL databases and Mailchimp.</a:t>
            </a:r>
          </a:p>
          <a:p>
            <a:r>
              <a:rPr lang="en-US" sz="800" baseline="0" dirty="0"/>
              <a:t>And of course, Dynamics 365</a:t>
            </a:r>
          </a:p>
          <a:p>
            <a:endParaRPr lang="en-US" sz="800" baseline="0" dirty="0"/>
          </a:p>
          <a:p>
            <a:r>
              <a:rPr lang="en-US" sz="800" b="0" i="0" kern="1200" dirty="0">
                <a:solidFill>
                  <a:schemeClr val="tx1"/>
                </a:solidFill>
                <a:effectLst/>
                <a:latin typeface="Segoe UI Light" pitchFamily="34" charset="0"/>
                <a:ea typeface="+mn-ea"/>
                <a:cs typeface="+mn-cs"/>
              </a:rPr>
              <a:t>The Power BI for Office 365 cloud service works with Dynamics 365 for Sales to provide a self-service analytics solution. Power BI automatically refreshes the Dynamics 365 data displayed. With Power BI Desktop or Office Excel Power Query for authoring reports and Power BI for sharing dashboards and refreshing data from Dynamics 365.  Sales personnel in your organization have a powerful way to work with Dynamics 365 for Sales data.</a:t>
            </a:r>
          </a:p>
          <a:p>
            <a:endParaRPr lang="en-US" sz="800" b="0" i="0" kern="1200" dirty="0">
              <a:solidFill>
                <a:schemeClr val="tx1"/>
              </a:solidFill>
              <a:effectLst/>
              <a:latin typeface="Segoe UI Light" pitchFamily="34" charset="0"/>
              <a:ea typeface="+mn-ea"/>
              <a:cs typeface="+mn-cs"/>
            </a:endParaRPr>
          </a:p>
          <a:p>
            <a:r>
              <a:rPr lang="en-US" sz="800" b="0" i="0" kern="1200" dirty="0">
                <a:solidFill>
                  <a:schemeClr val="tx1"/>
                </a:solidFill>
                <a:effectLst/>
                <a:latin typeface="Segoe UI Light" pitchFamily="34" charset="0"/>
                <a:ea typeface="+mn-ea"/>
                <a:cs typeface="+mn-cs"/>
              </a:rPr>
              <a:t>Power BI Dashboards can be embedded directly into Dynamics 365 for Sales.</a:t>
            </a:r>
          </a:p>
          <a:p>
            <a:endParaRPr lang="en-US" sz="800" b="0" i="0" kern="1200" dirty="0">
              <a:solidFill>
                <a:schemeClr val="tx1"/>
              </a:solidFill>
              <a:effectLst/>
              <a:latin typeface="Segoe UI Light" pitchFamily="34" charset="0"/>
              <a:ea typeface="+mn-ea"/>
              <a:cs typeface="+mn-cs"/>
            </a:endParaRPr>
          </a:p>
          <a:p>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8/12/2021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98438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Power BI template apps are integrated packages of pre-built Power BI dashboards and reports. Using Power BI template apps with Dynamics 365 Sales provides a convenient, powerful, and quick way to access and analyze your sales data.</a:t>
            </a:r>
          </a:p>
          <a:p>
            <a:endParaRPr/>
          </a:p>
          <a:p>
            <a:pPr>
              <a:spcBef>
                <a:spcPct val="43750"/>
              </a:spcBef>
              <a:spcAft>
                <a:spcPct val="43750"/>
              </a:spcAft>
            </a:pPr>
            <a:r>
              <a:t>The following Power BI template apps are now available to analyze your sales data on Dynamics 365 Sales:</a:t>
            </a:r>
          </a:p>
          <a:p>
            <a:endParaRPr/>
          </a:p>
          <a:p>
            <a:pPr>
              <a:spcBef>
                <a:spcPct val="43750"/>
              </a:spcBef>
              <a:spcAft>
                <a:spcPct val="43750"/>
              </a:spcAft>
            </a:pPr>
            <a:r>
              <a:t>Sales Analytics for Dynamics 365 Sales</a:t>
            </a:r>
          </a:p>
          <a:p>
            <a:endParaRPr/>
          </a:p>
          <a:p>
            <a:pPr>
              <a:spcBef>
                <a:spcPct val="43750"/>
              </a:spcBef>
              <a:spcAft>
                <a:spcPct val="43750"/>
              </a:spcAft>
            </a:pPr>
            <a:r>
              <a:t>Process Analytics for Dynamics 365</a:t>
            </a:r>
          </a:p>
          <a:p>
            <a:endParaRPr/>
          </a:p>
          <a:p>
            <a:pPr>
              <a:spcBef>
                <a:spcPct val="43750"/>
              </a:spcBef>
              <a:spcAft>
                <a:spcPct val="43750"/>
              </a:spcAft>
            </a:pPr>
            <a:r>
              <a:t>You can connect to and analyze your Dynamics 365 Sales data by using these Power BI template apps. You can schedule automatic data updates to ensure that you can always make the most informed and timely decisions. You can also create your own custom Power BI dashboards based on the reports in these template apps and embed them directly in Dynamics 365 Sales.</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Sales managers are responsible for managing sales representatives who work with customers to close deals every day. Sales managers need to have visibility over key operational and pipeline metrics to drive team performance.</a:t>
            </a:r>
          </a:p>
          <a:p>
            <a:endParaRPr/>
          </a:p>
          <a:p>
            <a:pPr>
              <a:spcBef>
                <a:spcPct val="43750"/>
              </a:spcBef>
              <a:spcAft>
                <a:spcPct val="43750"/>
              </a:spcAft>
            </a:pPr>
            <a:r>
              <a:t>Managers can see trends in these metrics over a period of time to understand how sellers are performing, so that they can take corrective measures, provide appropriate guidance to sellers, and improve the customer purchase experience.</a:t>
            </a:r>
          </a:p>
          <a:p>
            <a:endParaRPr/>
          </a:p>
          <a:p>
            <a:pPr>
              <a:spcBef>
                <a:spcPct val="43750"/>
              </a:spcBef>
              <a:spcAft>
                <a:spcPct val="43750"/>
              </a:spcAft>
            </a:pPr>
            <a:r>
              <a:t>As a sales manager, use this dashboard to perform the following tasks:</a:t>
            </a:r>
          </a:p>
          <a:p>
            <a:endParaRPr/>
          </a:p>
          <a:p>
            <a:pPr>
              <a:spcBef>
                <a:spcPct val="43750"/>
              </a:spcBef>
              <a:spcAft>
                <a:spcPct val="43750"/>
              </a:spcAft>
            </a:pPr>
            <a:r>
              <a:t>Monitor the sales pipeline, sales leaderboard, and top deals.</a:t>
            </a:r>
          </a:p>
          <a:p>
            <a:endParaRPr/>
          </a:p>
          <a:p>
            <a:pPr>
              <a:spcBef>
                <a:spcPct val="43750"/>
              </a:spcBef>
              <a:spcAft>
                <a:spcPct val="43750"/>
              </a:spcAft>
            </a:pPr>
            <a:r>
              <a:t>Analyze pipeline performance, won/lost deals, and lead closure.</a:t>
            </a:r>
          </a:p>
          <a:p>
            <a:endParaRPr/>
          </a:p>
          <a:p>
            <a:pPr>
              <a:spcBef>
                <a:spcPct val="43750"/>
              </a:spcBef>
              <a:spcAft>
                <a:spcPct val="43750"/>
              </a:spcAft>
            </a:pPr>
            <a:r>
              <a:t>[!div class="mx-imgBorder"] </a:t>
            </a:r>
            <a:r>
              <a:rPr>
                <a:hlinkClick r:id="rId3"/>
              </a:rPr>
              <a:t>Screenshot of the Sales analytics dashboard.</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t>The Process Analytics for Dynamics 365 Power BI template app is designed to help sales enablement managers get insights into the performance of their business process flows.</a:t>
            </a:r>
          </a:p>
          <a:p>
            <a:endParaRPr/>
          </a:p>
          <a:p>
            <a:pPr>
              <a:spcBef>
                <a:spcPct val="43750"/>
              </a:spcBef>
              <a:spcAft>
                <a:spcPct val="43750"/>
              </a:spcAft>
            </a:pPr>
            <a:r>
              <a:t>Sales enablement managers can track key performance indicators, including the velocity of records through process stages to understand how efficient their organizational processes are, and fine-tune process definitions to achieve maximum efficiency.</a:t>
            </a:r>
          </a:p>
          <a:p>
            <a:endParaRPr/>
          </a:p>
          <a:p>
            <a:pPr>
              <a:spcBef>
                <a:spcPct val="43750"/>
              </a:spcBef>
              <a:spcAft>
                <a:spcPct val="43750"/>
              </a:spcAft>
            </a:pPr>
            <a:r>
              <a:t>As a sales enablement manager, use this template app to perform the following tasks:</a:t>
            </a:r>
          </a:p>
          <a:p>
            <a:endParaRPr/>
          </a:p>
          <a:p>
            <a:pPr>
              <a:spcBef>
                <a:spcPct val="43750"/>
              </a:spcBef>
              <a:spcAft>
                <a:spcPct val="43750"/>
              </a:spcAft>
            </a:pPr>
            <a:r>
              <a:t>Track business process performance.</a:t>
            </a:r>
          </a:p>
          <a:p>
            <a:endParaRPr/>
          </a:p>
          <a:p>
            <a:pPr>
              <a:spcBef>
                <a:spcPct val="43750"/>
              </a:spcBef>
              <a:spcAft>
                <a:spcPct val="43750"/>
              </a:spcAft>
            </a:pPr>
            <a:r>
              <a:t>Create custom dashboards that focus on just one business process.</a:t>
            </a:r>
          </a:p>
          <a:p>
            <a:endParaRPr/>
          </a:p>
          <a:p>
            <a:pPr>
              <a:spcBef>
                <a:spcPct val="43750"/>
              </a:spcBef>
              <a:spcAft>
                <a:spcPct val="43750"/>
              </a:spcAft>
            </a:pPr>
            <a:r>
              <a:t>[!div class="mx-imgBorder"] </a:t>
            </a:r>
            <a:r>
              <a:rPr>
                <a:hlinkClick r:id="rId3"/>
              </a:rPr>
              <a:t>Screenshot of the Process analytics dashboard.</a:t>
            </a:r>
          </a:p>
          <a:p>
            <a:endParaRPr>
              <a:hlinkClick r:id="rId3"/>
            </a:endParaRPr>
          </a:p>
          <a:p>
            <a:pPr>
              <a:spcBef>
                <a:spcPct val="43750"/>
              </a:spcBef>
              <a:spcAft>
                <a:spcPct val="43750"/>
              </a:spcAft>
            </a:pPr>
            <a:r>
              <a:t>For more information, visit </a:t>
            </a:r>
            <a:r>
              <a:rPr>
                <a:hlinkClick r:id="rId4"/>
              </a:rPr>
              <a:t>Configure Power BI template apps to work with Dynamics 365 Sales</a:t>
            </a:r>
            <a:r>
              <a:t> or </a:t>
            </a:r>
            <a:r>
              <a:rPr>
                <a:hlinkClick r:id="rId5"/>
              </a:rPr>
              <a:t>Customize Power BI template apps for Dynamics 365 Sales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19BA2105-6190-4AAC-A3BC-539B574EF13B}"/>
              </a:ext>
              <a:ext uri="{C183D7F6-B498-43B3-948B-1728B52AA6E4}">
                <adec:decorative xmlns:adec="http://schemas.microsoft.com/office/drawing/2017/decorative" val="1"/>
              </a:ext>
            </a:extLst>
          </p:cNvPr>
          <p:cNvCxnSpPr>
            <a:cxnSpLocks/>
          </p:cNvCxnSpPr>
          <p:nvPr userDrawn="1"/>
        </p:nvCxnSpPr>
        <p:spPr>
          <a:xfrm>
            <a:off x="1" y="3578405"/>
            <a:ext cx="12192000" cy="0"/>
          </a:xfrm>
          <a:prstGeom prst="line">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7B826E00-4539-4D8C-8D40-819BF35DDBDF}"/>
              </a:ext>
              <a:ext uri="{C183D7F6-B498-43B3-948B-1728B52AA6E4}">
                <adec:decorative xmlns:adec="http://schemas.microsoft.com/office/drawing/2017/decorative" val="1"/>
              </a:ext>
            </a:extLst>
          </p:cNvPr>
          <p:cNvSpPr/>
          <p:nvPr userDrawn="1"/>
        </p:nvSpPr>
        <p:spPr bwMode="auto">
          <a:xfrm>
            <a:off x="455995" y="2357499"/>
            <a:ext cx="2620012" cy="2620012"/>
          </a:xfrm>
          <a:prstGeom prst="arc">
            <a:avLst>
              <a:gd name="adj1" fmla="val 11007060"/>
              <a:gd name="adj2" fmla="val 21393524"/>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FF7CBA59-1E06-489C-80B5-229553356236}"/>
              </a:ext>
              <a:ext uri="{C183D7F6-B498-43B3-948B-1728B52AA6E4}">
                <adec:decorative xmlns:adec="http://schemas.microsoft.com/office/drawing/2017/decorative" val="1"/>
              </a:ext>
            </a:extLst>
          </p:cNvPr>
          <p:cNvSpPr/>
          <p:nvPr userDrawn="1"/>
        </p:nvSpPr>
        <p:spPr bwMode="auto">
          <a:xfrm>
            <a:off x="594453"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000">
              <a:solidFill>
                <a:schemeClr val="tx1"/>
              </a:solidFill>
              <a:latin typeface="+mj-lt"/>
            </a:endParaRPr>
          </a:p>
        </p:txBody>
      </p:sp>
      <p:sp>
        <p:nvSpPr>
          <p:cNvPr id="6" name="Arc 5">
            <a:extLst>
              <a:ext uri="{FF2B5EF4-FFF2-40B4-BE49-F238E27FC236}">
                <a16:creationId xmlns:a16="http://schemas.microsoft.com/office/drawing/2014/main" id="{77C8D528-0FE3-4182-AA44-A2FEFB883615}"/>
              </a:ext>
              <a:ext uri="{C183D7F6-B498-43B3-948B-1728B52AA6E4}">
                <adec:decorative xmlns:adec="http://schemas.microsoft.com/office/drawing/2017/decorative" val="1"/>
              </a:ext>
            </a:extLst>
          </p:cNvPr>
          <p:cNvSpPr/>
          <p:nvPr userDrawn="1"/>
        </p:nvSpPr>
        <p:spPr bwMode="auto">
          <a:xfrm>
            <a:off x="3351480" y="2357499"/>
            <a:ext cx="2620012" cy="2620012"/>
          </a:xfrm>
          <a:prstGeom prst="arc">
            <a:avLst>
              <a:gd name="adj1" fmla="val 11001177"/>
              <a:gd name="adj2" fmla="val 21393068"/>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297122BF-364A-46A3-9256-76EC8418AC69}"/>
              </a:ext>
              <a:ext uri="{C183D7F6-B498-43B3-948B-1728B52AA6E4}">
                <adec:decorative xmlns:adec="http://schemas.microsoft.com/office/drawing/2017/decorative" val="1"/>
              </a:ext>
            </a:extLst>
          </p:cNvPr>
          <p:cNvSpPr/>
          <p:nvPr userDrawn="1"/>
        </p:nvSpPr>
        <p:spPr bwMode="auto">
          <a:xfrm>
            <a:off x="3493840"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
        <p:nvSpPr>
          <p:cNvPr id="8" name="Arc 7">
            <a:extLst>
              <a:ext uri="{FF2B5EF4-FFF2-40B4-BE49-F238E27FC236}">
                <a16:creationId xmlns:a16="http://schemas.microsoft.com/office/drawing/2014/main" id="{C9449B7F-0CC0-4A2C-9987-EBBF3AABF495}"/>
              </a:ext>
              <a:ext uri="{C183D7F6-B498-43B3-948B-1728B52AA6E4}">
                <adec:decorative xmlns:adec="http://schemas.microsoft.com/office/drawing/2017/decorative" val="1"/>
              </a:ext>
            </a:extLst>
          </p:cNvPr>
          <p:cNvSpPr/>
          <p:nvPr userDrawn="1"/>
        </p:nvSpPr>
        <p:spPr bwMode="auto">
          <a:xfrm>
            <a:off x="6246965" y="2357499"/>
            <a:ext cx="2620012" cy="2620012"/>
          </a:xfrm>
          <a:prstGeom prst="arc">
            <a:avLst>
              <a:gd name="adj1" fmla="val 10999415"/>
              <a:gd name="adj2" fmla="val 21399177"/>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1E60920E-D2FF-4BA7-8508-1CE11C9A6EFD}"/>
              </a:ext>
              <a:ext uri="{C183D7F6-B498-43B3-948B-1728B52AA6E4}">
                <adec:decorative xmlns:adec="http://schemas.microsoft.com/office/drawing/2017/decorative" val="1"/>
              </a:ext>
            </a:extLst>
          </p:cNvPr>
          <p:cNvSpPr/>
          <p:nvPr userDrawn="1"/>
        </p:nvSpPr>
        <p:spPr bwMode="auto">
          <a:xfrm>
            <a:off x="6393227"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
        <p:nvSpPr>
          <p:cNvPr id="10" name="Arc 9">
            <a:extLst>
              <a:ext uri="{FF2B5EF4-FFF2-40B4-BE49-F238E27FC236}">
                <a16:creationId xmlns:a16="http://schemas.microsoft.com/office/drawing/2014/main" id="{4EA5E634-7A4C-42E5-A9EF-BC834A0DD4BE}"/>
              </a:ext>
              <a:ext uri="{C183D7F6-B498-43B3-948B-1728B52AA6E4}">
                <adec:decorative xmlns:adec="http://schemas.microsoft.com/office/drawing/2017/decorative" val="1"/>
              </a:ext>
            </a:extLst>
          </p:cNvPr>
          <p:cNvSpPr/>
          <p:nvPr userDrawn="1"/>
        </p:nvSpPr>
        <p:spPr bwMode="auto">
          <a:xfrm>
            <a:off x="9142452" y="2357499"/>
            <a:ext cx="2620012" cy="2620012"/>
          </a:xfrm>
          <a:prstGeom prst="arc">
            <a:avLst>
              <a:gd name="adj1" fmla="val 11007909"/>
              <a:gd name="adj2" fmla="val 21392185"/>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411BCB16-E601-4E3E-8E95-9FC45C1F9AB4}"/>
              </a:ext>
              <a:ext uri="{C183D7F6-B498-43B3-948B-1728B52AA6E4}">
                <adec:decorative xmlns:adec="http://schemas.microsoft.com/office/drawing/2017/decorative" val="1"/>
              </a:ext>
            </a:extLst>
          </p:cNvPr>
          <p:cNvSpPr/>
          <p:nvPr userDrawn="1"/>
        </p:nvSpPr>
        <p:spPr bwMode="auto">
          <a:xfrm>
            <a:off x="9292614"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Tree>
    <p:extLst>
      <p:ext uri="{BB962C8B-B14F-4D97-AF65-F5344CB8AC3E}">
        <p14:creationId xmlns:p14="http://schemas.microsoft.com/office/powerpoint/2010/main" val="3067627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sp>
        <p:nvSpPr>
          <p:cNvPr id="15" name="Rectangle 14">
            <a:extLst>
              <a:ext uri="{FF2B5EF4-FFF2-40B4-BE49-F238E27FC236}">
                <a16:creationId xmlns:a16="http://schemas.microsoft.com/office/drawing/2014/main" id="{46293142-EA7F-4033-9354-3F0B2A559727}"/>
              </a:ext>
            </a:extLst>
          </p:cNvPr>
          <p:cNvSpPr/>
          <p:nvPr userDrawn="1"/>
        </p:nvSpPr>
        <p:spPr bwMode="auto">
          <a:xfrm>
            <a:off x="4310459"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sp>
        <p:nvSpPr>
          <p:cNvPr id="20" name="Rectangle 19">
            <a:extLst>
              <a:ext uri="{FF2B5EF4-FFF2-40B4-BE49-F238E27FC236}">
                <a16:creationId xmlns:a16="http://schemas.microsoft.com/office/drawing/2014/main" id="{4862C5E5-DC5F-4879-8F65-425C054B79C9}"/>
              </a:ext>
            </a:extLst>
          </p:cNvPr>
          <p:cNvSpPr/>
          <p:nvPr userDrawn="1"/>
        </p:nvSpPr>
        <p:spPr bwMode="auto">
          <a:xfrm>
            <a:off x="8032655"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grpSp>
        <p:nvGrpSpPr>
          <p:cNvPr id="11" name="Group 10">
            <a:extLst>
              <a:ext uri="{FF2B5EF4-FFF2-40B4-BE49-F238E27FC236}">
                <a16:creationId xmlns:a16="http://schemas.microsoft.com/office/drawing/2014/main" id="{971AE2C5-3D9A-4185-B174-E33B3E173A1A}"/>
              </a:ext>
              <a:ext uri="{C183D7F6-B498-43B3-948B-1728B52AA6E4}">
                <adec:decorative xmlns:adec="http://schemas.microsoft.com/office/drawing/2017/decorative" val="1"/>
              </a:ext>
            </a:extLst>
          </p:cNvPr>
          <p:cNvGrpSpPr/>
          <p:nvPr userDrawn="1"/>
        </p:nvGrpSpPr>
        <p:grpSpPr>
          <a:xfrm>
            <a:off x="759695" y="2058384"/>
            <a:ext cx="777240" cy="777240"/>
            <a:chOff x="3615992" y="453692"/>
            <a:chExt cx="731520" cy="731520"/>
          </a:xfrm>
          <a:solidFill>
            <a:schemeClr val="bg1"/>
          </a:solidFill>
        </p:grpSpPr>
        <p:sp>
          <p:nvSpPr>
            <p:cNvPr id="12" name="Oval 11">
              <a:extLst>
                <a:ext uri="{FF2B5EF4-FFF2-40B4-BE49-F238E27FC236}">
                  <a16:creationId xmlns:a16="http://schemas.microsoft.com/office/drawing/2014/main" id="{3648D0FD-68EA-4BE1-8AD0-0FD7FDD9AAAD}"/>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9E0669-154C-4181-BA3C-91210D993948}"/>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CA146D-5BCF-4AEB-9B4E-3A976B1C0012}"/>
              </a:ext>
              <a:ext uri="{C183D7F6-B498-43B3-948B-1728B52AA6E4}">
                <adec:decorative xmlns:adec="http://schemas.microsoft.com/office/drawing/2017/decorative" val="1"/>
              </a:ext>
            </a:extLst>
          </p:cNvPr>
          <p:cNvGrpSpPr/>
          <p:nvPr userDrawn="1"/>
        </p:nvGrpSpPr>
        <p:grpSpPr>
          <a:xfrm>
            <a:off x="4481890" y="2058384"/>
            <a:ext cx="777240" cy="777240"/>
            <a:chOff x="3615992" y="453692"/>
            <a:chExt cx="731520" cy="731520"/>
          </a:xfrm>
          <a:solidFill>
            <a:schemeClr val="bg1"/>
          </a:solidFill>
        </p:grpSpPr>
        <p:sp>
          <p:nvSpPr>
            <p:cNvPr id="17" name="Oval 16">
              <a:extLst>
                <a:ext uri="{FF2B5EF4-FFF2-40B4-BE49-F238E27FC236}">
                  <a16:creationId xmlns:a16="http://schemas.microsoft.com/office/drawing/2014/main" id="{E6BB8356-54C1-4643-8AA2-64596131ADC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3C4BEC56-DA55-468C-A329-620C32B3B110}"/>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5ADC63A-5E71-401C-A585-C7F157D24030}"/>
              </a:ext>
              <a:ext uri="{C183D7F6-B498-43B3-948B-1728B52AA6E4}">
                <adec:decorative xmlns:adec="http://schemas.microsoft.com/office/drawing/2017/decorative" val="1"/>
              </a:ext>
            </a:extLst>
          </p:cNvPr>
          <p:cNvGrpSpPr/>
          <p:nvPr userDrawn="1"/>
        </p:nvGrpSpPr>
        <p:grpSpPr>
          <a:xfrm>
            <a:off x="8204086" y="2058384"/>
            <a:ext cx="777240" cy="777240"/>
            <a:chOff x="3615992" y="453692"/>
            <a:chExt cx="731520" cy="731520"/>
          </a:xfrm>
          <a:solidFill>
            <a:schemeClr val="bg1"/>
          </a:solidFill>
        </p:grpSpPr>
        <p:sp>
          <p:nvSpPr>
            <p:cNvPr id="22" name="Oval 21">
              <a:extLst>
                <a:ext uri="{FF2B5EF4-FFF2-40B4-BE49-F238E27FC236}">
                  <a16:creationId xmlns:a16="http://schemas.microsoft.com/office/drawing/2014/main" id="{2F84D6A2-0249-4358-87D8-46D2A89FFF6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4199FDD-0FD8-4720-85CA-ECFFA7124C1B}"/>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293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431"/>
            <a:ext cx="2453685" cy="403137"/>
          </a:xfr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26821995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07401"/>
            <a:ext cx="8892608" cy="4431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4853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2716" y="3227431"/>
            <a:ext cx="2690830"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128652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Microsoft Dynamics 365 logo">
            <a:extLst>
              <a:ext uri="{FF2B5EF4-FFF2-40B4-BE49-F238E27FC236}">
                <a16:creationId xmlns:a16="http://schemas.microsoft.com/office/drawing/2014/main" id="{A4F019A0-D1A3-4E90-BE72-0BEA5623FC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43162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965" r:id="rId18"/>
    <p:sldLayoutId id="2147484966" r:id="rId19"/>
    <p:sldLayoutId id="2147484964" r:id="rId20"/>
    <p:sldLayoutId id="2147484968" r:id="rId21"/>
    <p:sldLayoutId id="2147484967" r:id="rId22"/>
    <p:sldLayoutId id="2147484603" r:id="rId23"/>
    <p:sldLayoutId id="2147484935" r:id="rId24"/>
    <p:sldLayoutId id="2147484936" r:id="rId25"/>
    <p:sldLayoutId id="2147484937" r:id="rId26"/>
    <p:sldLayoutId id="2147484833" r:id="rId27"/>
    <p:sldLayoutId id="2147484834" r:id="rId28"/>
    <p:sldLayoutId id="2147484835" r:id="rId29"/>
    <p:sldLayoutId id="2147484922" r:id="rId30"/>
    <p:sldLayoutId id="2147484923" r:id="rId31"/>
    <p:sldLayoutId id="2147484924" r:id="rId32"/>
    <p:sldLayoutId id="2147484839" r:id="rId33"/>
    <p:sldLayoutId id="2147484840" r:id="rId34"/>
    <p:sldLayoutId id="2147484841" r:id="rId35"/>
    <p:sldLayoutId id="2147484842" r:id="rId36"/>
    <p:sldLayoutId id="2147484843" r:id="rId37"/>
    <p:sldLayoutId id="2147484931" r:id="rId38"/>
    <p:sldLayoutId id="2147484787" r:id="rId39"/>
    <p:sldLayoutId id="2147484249" r:id="rId40"/>
    <p:sldLayoutId id="2147484640" r:id="rId41"/>
    <p:sldLayoutId id="2147484584" r:id="rId42"/>
    <p:sldLayoutId id="2147484583" r:id="rId43"/>
    <p:sldLayoutId id="2147484671" r:id="rId44"/>
    <p:sldLayoutId id="2147484673" r:id="rId45"/>
    <p:sldLayoutId id="2147484585" r:id="rId46"/>
    <p:sldLayoutId id="2147484299" r:id="rId47"/>
    <p:sldLayoutId id="2147484263" r:id="rId48"/>
    <p:sldLayoutId id="214748496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05" y="2598003"/>
            <a:ext cx="4593336" cy="1661993"/>
          </a:xfrm>
        </p:spPr>
        <p:txBody>
          <a:bodyPr/>
          <a:lstStyle/>
          <a:p>
            <a:r>
              <a:rPr lang="en-US" dirty="0"/>
              <a:t>Module 5: Analyze Dynamics 365 Sales data</a:t>
            </a:r>
          </a:p>
        </p:txBody>
      </p:sp>
    </p:spTree>
    <p:extLst>
      <p:ext uri="{BB962C8B-B14F-4D97-AF65-F5344CB8AC3E}">
        <p14:creationId xmlns:p14="http://schemas.microsoft.com/office/powerpoint/2010/main" val="306266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Working with inline Excel</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Sometimes, you might want to do bulk edits or do quick analysis of Dynamics 365 data by using the tools that are available in Excel, but you don't need to do a full export of the data.</a:t>
            </a:r>
          </a:p>
        </p:txBody>
      </p:sp>
      <p:pic>
        <p:nvPicPr>
          <p:cNvPr id="4" name="New picture" descr="Dynamics 365 data in Excel Online. Save button is highlighted. Changes are imported back to Dynamics 365 when you select Save."/>
          <p:cNvPicPr/>
          <p:nvPr/>
        </p:nvPicPr>
        <p:blipFill>
          <a:blip r:embed="rId3"/>
          <a:stretch>
            <a:fillRect/>
          </a:stretch>
        </p:blipFill>
        <p:spPr>
          <a:xfrm>
            <a:off x="6400800" y="3482162"/>
            <a:ext cx="5181600" cy="2608936"/>
          </a:xfrm>
          <a:prstGeom prst="rect">
            <a:avLst/>
          </a:prstGeom>
        </p:spPr>
      </p:pic>
      <p:pic>
        <p:nvPicPr>
          <p:cNvPr id="5" name="New picture" descr="Export to Excel button dropdown shows options for Open in Excel Online, Static Worksheet, Static Worksheet (Page only), Dynamic Worksheet, and Dynamic PivotTable."/>
          <p:cNvPicPr/>
          <p:nvPr/>
        </p:nvPicPr>
        <p:blipFill>
          <a:blip r:embed="rId4"/>
          <a:stretch>
            <a:fillRect/>
          </a:stretch>
        </p:blipFill>
        <p:spPr>
          <a:xfrm>
            <a:off x="609600" y="4202650"/>
            <a:ext cx="5181600" cy="1167961"/>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Exporting Dynamics 365 information to Excel</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If you need to take advantage of the more advanced analysis tools that are available in Excel, you can export Dynamics 365 data as either static workbooks or dynamic workbooks.</a:t>
            </a:r>
          </a:p>
        </p:txBody>
      </p:sp>
      <p:pic>
        <p:nvPicPr>
          <p:cNvPr id="4" name="New picture" descr="Dynamics 365 data exported to Excel from Active Accounts: Opportunities above $100,000."/>
          <p:cNvPicPr/>
          <p:nvPr/>
        </p:nvPicPr>
        <p:blipFill>
          <a:blip r:embed="rId3"/>
          <a:stretch>
            <a:fillRect/>
          </a:stretch>
        </p:blipFill>
        <p:spPr>
          <a:xfrm>
            <a:off x="2299989" y="2922397"/>
            <a:ext cx="7592022" cy="3728466"/>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CF2C9C-C198-474E-B29C-7EF620E3C361}"/>
              </a:ext>
            </a:extLst>
          </p:cNvPr>
          <p:cNvSpPr>
            <a:spLocks noGrp="1"/>
          </p:cNvSpPr>
          <p:nvPr>
            <p:ph type="title"/>
          </p:nvPr>
        </p:nvSpPr>
        <p:spPr>
          <a:xfrm>
            <a:off x="585217" y="3207401"/>
            <a:ext cx="8892608" cy="443198"/>
          </a:xfrm>
        </p:spPr>
        <p:txBody>
          <a:bodyPr/>
          <a:lstStyle/>
          <a:p>
            <a:r>
              <a:rPr lang="en-US" dirty="0"/>
              <a:t>Lesson 2: Analyze data with Power BI</a:t>
            </a:r>
          </a:p>
        </p:txBody>
      </p:sp>
      <p:pic>
        <p:nvPicPr>
          <p:cNvPr id="4" name="Picture 3" descr="Icon of a monitor with a gear ">
            <a:extLst>
              <a:ext uri="{FF2B5EF4-FFF2-40B4-BE49-F238E27FC236}">
                <a16:creationId xmlns:a16="http://schemas.microsoft.com/office/drawing/2014/main" id="{4CBA7CA5-941E-486A-89CD-6F96316615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7749" y="2924176"/>
            <a:ext cx="1151680" cy="1009650"/>
          </a:xfrm>
          <a:prstGeom prst="rect">
            <a:avLst/>
          </a:prstGeom>
        </p:spPr>
      </p:pic>
    </p:spTree>
    <p:extLst>
      <p:ext uri="{BB962C8B-B14F-4D97-AF65-F5344CB8AC3E}">
        <p14:creationId xmlns:p14="http://schemas.microsoft.com/office/powerpoint/2010/main" val="15081772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Power BI</a:t>
            </a:r>
          </a:p>
        </p:txBody>
      </p:sp>
      <p:sp>
        <p:nvSpPr>
          <p:cNvPr id="6" name="Text Placeholder 2">
            <a:extLst>
              <a:ext uri="{FF2B5EF4-FFF2-40B4-BE49-F238E27FC236}">
                <a16:creationId xmlns:a16="http://schemas.microsoft.com/office/drawing/2014/main" id="{E87BAD60-0F61-4371-9E8E-DD15C9D90A7B}"/>
              </a:ext>
            </a:extLst>
          </p:cNvPr>
          <p:cNvSpPr txBox="1">
            <a:spLocks/>
          </p:cNvSpPr>
          <p:nvPr/>
        </p:nvSpPr>
        <p:spPr>
          <a:xfrm>
            <a:off x="588262" y="1539935"/>
            <a:ext cx="4197098" cy="1490830"/>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Self-service platform to discover, analyze, and visualize data</a:t>
            </a:r>
          </a:p>
        </p:txBody>
      </p:sp>
      <p:sp>
        <p:nvSpPr>
          <p:cNvPr id="10" name="Text Placeholder 2">
            <a:extLst>
              <a:ext uri="{FF2B5EF4-FFF2-40B4-BE49-F238E27FC236}">
                <a16:creationId xmlns:a16="http://schemas.microsoft.com/office/drawing/2014/main" id="{BC851F93-7573-4961-8FD5-A96C60CB64FC}"/>
              </a:ext>
            </a:extLst>
          </p:cNvPr>
          <p:cNvSpPr txBox="1">
            <a:spLocks/>
          </p:cNvSpPr>
          <p:nvPr/>
        </p:nvSpPr>
        <p:spPr>
          <a:xfrm>
            <a:off x="588262" y="3159072"/>
            <a:ext cx="4197098" cy="1490830"/>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Ability to share and collaborate insights with colleagues </a:t>
            </a:r>
          </a:p>
        </p:txBody>
      </p:sp>
      <p:sp>
        <p:nvSpPr>
          <p:cNvPr id="12" name="Text Placeholder 2">
            <a:extLst>
              <a:ext uri="{FF2B5EF4-FFF2-40B4-BE49-F238E27FC236}">
                <a16:creationId xmlns:a16="http://schemas.microsoft.com/office/drawing/2014/main" id="{9BD82086-FD71-4E8B-BBF8-E9F22D7AFE41}"/>
              </a:ext>
            </a:extLst>
          </p:cNvPr>
          <p:cNvSpPr txBox="1">
            <a:spLocks/>
          </p:cNvSpPr>
          <p:nvPr/>
        </p:nvSpPr>
        <p:spPr>
          <a:xfrm>
            <a:off x="588262" y="4778207"/>
            <a:ext cx="4197098" cy="1490830"/>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Can include data sources from Dynamics 365 Sales</a:t>
            </a:r>
          </a:p>
        </p:txBody>
      </p:sp>
      <p:sp>
        <p:nvSpPr>
          <p:cNvPr id="7" name="Rectangle 6">
            <a:extLst>
              <a:ext uri="{FF2B5EF4-FFF2-40B4-BE49-F238E27FC236}">
                <a16:creationId xmlns:a16="http://schemas.microsoft.com/office/drawing/2014/main" id="{ABCF5734-AC2E-4B26-B362-206FDFAE8AD0}"/>
              </a:ext>
              <a:ext uri="{C183D7F6-B498-43B3-948B-1728B52AA6E4}">
                <adec:decorative xmlns:adec="http://schemas.microsoft.com/office/drawing/2017/decorative" val="1"/>
              </a:ext>
            </a:extLst>
          </p:cNvPr>
          <p:cNvSpPr/>
          <p:nvPr/>
        </p:nvSpPr>
        <p:spPr bwMode="auto">
          <a:xfrm>
            <a:off x="4914900" y="1539936"/>
            <a:ext cx="6696076"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1" name="Picture 10" descr="Screenshot of customer profitability ">
            <a:extLst>
              <a:ext uri="{FF2B5EF4-FFF2-40B4-BE49-F238E27FC236}">
                <a16:creationId xmlns:a16="http://schemas.microsoft.com/office/drawing/2014/main" id="{73EC89E4-BAE2-43DF-AC2A-09D6E1E62F79}"/>
              </a:ext>
            </a:extLst>
          </p:cNvPr>
          <p:cNvPicPr>
            <a:picLocks noChangeAspect="1"/>
          </p:cNvPicPr>
          <p:nvPr/>
        </p:nvPicPr>
        <p:blipFill>
          <a:blip r:embed="rId3"/>
          <a:stretch>
            <a:fillRect/>
          </a:stretch>
        </p:blipFill>
        <p:spPr>
          <a:xfrm>
            <a:off x="5712270" y="1611772"/>
            <a:ext cx="5101337" cy="4585430"/>
          </a:xfrm>
          <a:prstGeom prst="rect">
            <a:avLst/>
          </a:prstGeom>
          <a:ln>
            <a:noFill/>
          </a:ln>
        </p:spPr>
      </p:pic>
    </p:spTree>
    <p:extLst>
      <p:ext uri="{BB962C8B-B14F-4D97-AF65-F5344CB8AC3E}">
        <p14:creationId xmlns:p14="http://schemas.microsoft.com/office/powerpoint/2010/main" val="34283957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Use Power BI templates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Power BI template apps are integrated packages of pre-built Power BI dashboards and reports.</a:t>
            </a:r>
          </a:p>
        </p:txBody>
      </p:sp>
      <p:sp>
        <p:nvSpPr>
          <p:cNvPr id="4" name="New shape"/>
          <p:cNvSpPr/>
          <p:nvPr/>
        </p:nvSpPr>
        <p:spPr>
          <a:xfrm>
            <a:off x="609600" y="2517013"/>
            <a:ext cx="10972800" cy="749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sz="1800">
                <a:solidFill>
                  <a:srgbClr val="000000"/>
                </a:solidFill>
              </a:rPr>
              <a:t>Sales Analytics for Dynamics 365 Sales</a:t>
            </a:r>
          </a:p>
          <a:p>
            <a:pPr marL="635000" indent="-365760">
              <a:spcBef>
                <a:spcPct val="20000"/>
              </a:spcBef>
              <a:spcAft>
                <a:spcPct val="20000"/>
              </a:spcAft>
              <a:buChar char="•"/>
            </a:pPr>
            <a:r>
              <a:rPr sz="1800">
                <a:solidFill>
                  <a:srgbClr val="000000"/>
                </a:solidFill>
              </a:rPr>
              <a:t>Process Analytics for Dynamics 365</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Sales Analytics for Dynamics 365 Sales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Sales managers are responsible for managing sales representatives who work with customers to close deals every day.</a:t>
            </a:r>
          </a:p>
        </p:txBody>
      </p:sp>
      <p:sp>
        <p:nvSpPr>
          <p:cNvPr id="4" name="New shape"/>
          <p:cNvSpPr/>
          <p:nvPr/>
        </p:nvSpPr>
        <p:spPr>
          <a:xfrm>
            <a:off x="369345" y="2825377"/>
            <a:ext cx="5060951" cy="2850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381000" indent="-365760">
              <a:spcBef>
                <a:spcPct val="20000"/>
              </a:spcBef>
              <a:spcAft>
                <a:spcPct val="20000"/>
              </a:spcAft>
              <a:buChar char="•"/>
            </a:pPr>
            <a:r>
              <a:rPr sz="2800" dirty="0">
                <a:solidFill>
                  <a:srgbClr val="000000"/>
                </a:solidFill>
              </a:rPr>
              <a:t>Monitor the sales pipeline, sales leaderboard, and top deals.</a:t>
            </a:r>
          </a:p>
          <a:p>
            <a:pPr marL="381000" indent="-365760">
              <a:spcBef>
                <a:spcPct val="20000"/>
              </a:spcBef>
              <a:spcAft>
                <a:spcPct val="20000"/>
              </a:spcAft>
              <a:buChar char="•"/>
            </a:pPr>
            <a:r>
              <a:rPr sz="2800" dirty="0">
                <a:solidFill>
                  <a:srgbClr val="000000"/>
                </a:solidFill>
              </a:rPr>
              <a:t>Analyze pipeline performance, won/lost deals, and lead closure.</a:t>
            </a:r>
          </a:p>
        </p:txBody>
      </p:sp>
      <p:sp>
        <p:nvSpPr>
          <p:cNvPr id="5" name="New shape"/>
          <p:cNvSpPr/>
          <p:nvPr/>
        </p:nvSpPr>
        <p:spPr>
          <a:xfrm>
            <a:off x="6369050" y="3318349"/>
            <a:ext cx="5245100" cy="250984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New picture" descr="Screenshot of the Sales analytics dashboard."/>
          <p:cNvPicPr/>
          <p:nvPr/>
        </p:nvPicPr>
        <p:blipFill>
          <a:blip r:embed="rId3"/>
          <a:stretch>
            <a:fillRect/>
          </a:stretch>
        </p:blipFill>
        <p:spPr>
          <a:xfrm>
            <a:off x="5513295" y="2825377"/>
            <a:ext cx="6400800" cy="3078641"/>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Process Analytics for Dynamics 365</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Process Analytics for Dynamics 365 Power BI template app is designed to help sales enablement managers get insights into the performance of their business process flows.</a:t>
            </a:r>
          </a:p>
        </p:txBody>
      </p:sp>
      <p:sp>
        <p:nvSpPr>
          <p:cNvPr id="4" name="New shape"/>
          <p:cNvSpPr/>
          <p:nvPr/>
        </p:nvSpPr>
        <p:spPr>
          <a:xfrm>
            <a:off x="491266" y="2933179"/>
            <a:ext cx="5181600" cy="2419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2800" dirty="0">
                <a:solidFill>
                  <a:srgbClr val="000000"/>
                </a:solidFill>
              </a:rPr>
              <a:t>Track business process performance.</a:t>
            </a:r>
          </a:p>
          <a:p>
            <a:pPr marL="381000" indent="-365760">
              <a:spcBef>
                <a:spcPct val="20000"/>
              </a:spcBef>
              <a:spcAft>
                <a:spcPct val="20000"/>
              </a:spcAft>
              <a:buChar char="•"/>
            </a:pPr>
            <a:r>
              <a:rPr sz="2800" dirty="0">
                <a:solidFill>
                  <a:srgbClr val="000000"/>
                </a:solidFill>
              </a:rPr>
              <a:t>Create custom dashboards that focus on just one business process.</a:t>
            </a:r>
          </a:p>
        </p:txBody>
      </p:sp>
      <p:sp>
        <p:nvSpPr>
          <p:cNvPr id="5" name="New shape"/>
          <p:cNvSpPr/>
          <p:nvPr/>
        </p:nvSpPr>
        <p:spPr>
          <a:xfrm>
            <a:off x="6369050" y="3034427"/>
            <a:ext cx="5245100" cy="3504406"/>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New picture" descr="Screenshot of the Process analytics dashboard."/>
          <p:cNvPicPr/>
          <p:nvPr/>
        </p:nvPicPr>
        <p:blipFill>
          <a:blip r:embed="rId3"/>
          <a:stretch>
            <a:fillRect/>
          </a:stretch>
        </p:blipFill>
        <p:spPr>
          <a:xfrm>
            <a:off x="6400800" y="3066177"/>
            <a:ext cx="5181600" cy="3440906"/>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505E-19A2-4F1A-9BC7-AB940A69D181}"/>
              </a:ext>
            </a:extLst>
          </p:cNvPr>
          <p:cNvSpPr>
            <a:spLocks noGrp="1"/>
          </p:cNvSpPr>
          <p:nvPr>
            <p:ph type="title" idx="4294967295"/>
          </p:nvPr>
        </p:nvSpPr>
        <p:spPr>
          <a:xfrm>
            <a:off x="588263" y="-553998"/>
            <a:ext cx="11018520" cy="430887"/>
          </a:xfrm>
        </p:spPr>
        <p:txBody>
          <a:bodyPr/>
          <a:lstStyle/>
          <a:p>
            <a:r>
              <a:rPr lang="en-US" sz="2800" dirty="0"/>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080C7-4916-47DF-B002-3F0867D17F8D}"/>
              </a:ext>
            </a:extLst>
          </p:cNvPr>
          <p:cNvSpPr>
            <a:spLocks noGrp="1"/>
          </p:cNvSpPr>
          <p:nvPr>
            <p:ph type="title"/>
          </p:nvPr>
        </p:nvSpPr>
        <p:spPr>
          <a:xfrm>
            <a:off x="584199" y="2998113"/>
            <a:ext cx="2453685" cy="861774"/>
          </a:xfrm>
        </p:spPr>
        <p:txBody>
          <a:bodyPr/>
          <a:lstStyle/>
          <a:p>
            <a:pPr>
              <a:lnSpc>
                <a:spcPct val="100000"/>
              </a:lnSpc>
            </a:pPr>
            <a:r>
              <a:rPr lang="en-US" sz="2800" spc="0" dirty="0"/>
              <a:t>Module agenda</a:t>
            </a:r>
          </a:p>
        </p:txBody>
      </p:sp>
      <p:pic>
        <p:nvPicPr>
          <p:cNvPr id="39" name="Picture 38" descr="Icon of a computer screen and a magnifying glass hovering over it">
            <a:extLst>
              <a:ext uri="{FF2B5EF4-FFF2-40B4-BE49-F238E27FC236}">
                <a16:creationId xmlns:a16="http://schemas.microsoft.com/office/drawing/2014/main" id="{7F5AEE88-B67C-4843-BC35-6B77D6E561B3}"/>
              </a:ext>
            </a:extLst>
          </p:cNvPr>
          <p:cNvPicPr>
            <a:picLocks noChangeAspect="1"/>
          </p:cNvPicPr>
          <p:nvPr/>
        </p:nvPicPr>
        <p:blipFill>
          <a:blip r:embed="rId2"/>
          <a:stretch>
            <a:fillRect/>
          </a:stretch>
        </p:blipFill>
        <p:spPr>
          <a:xfrm>
            <a:off x="3908488" y="2300386"/>
            <a:ext cx="954024" cy="954024"/>
          </a:xfrm>
          <a:prstGeom prst="rect">
            <a:avLst/>
          </a:prstGeom>
        </p:spPr>
      </p:pic>
      <p:sp>
        <p:nvSpPr>
          <p:cNvPr id="40" name="TextBox 39">
            <a:extLst>
              <a:ext uri="{FF2B5EF4-FFF2-40B4-BE49-F238E27FC236}">
                <a16:creationId xmlns:a16="http://schemas.microsoft.com/office/drawing/2014/main" id="{12968AEA-5F9E-48C5-82CA-8DDD1A73FA95}"/>
              </a:ext>
            </a:extLst>
          </p:cNvPr>
          <p:cNvSpPr txBox="1"/>
          <p:nvPr/>
        </p:nvSpPr>
        <p:spPr>
          <a:xfrm>
            <a:off x="5151674" y="2408066"/>
            <a:ext cx="4423850" cy="738664"/>
          </a:xfrm>
          <a:prstGeom prst="rect">
            <a:avLst/>
          </a:prstGeom>
          <a:noFill/>
        </p:spPr>
        <p:txBody>
          <a:bodyPr wrap="square" lIns="0" tIns="0" rIns="0" bIns="0" rtlCol="0">
            <a:spAutoFit/>
          </a:bodyPr>
          <a:lstStyle/>
          <a:p>
            <a:pPr defTabSz="435743">
              <a:spcBef>
                <a:spcPct val="0"/>
              </a:spcBef>
            </a:pPr>
            <a:r>
              <a:rPr lang="en-US" sz="2400" dirty="0"/>
              <a:t>Analyze data in Dynamics 365 Sales</a:t>
            </a:r>
          </a:p>
        </p:txBody>
      </p:sp>
      <p:pic>
        <p:nvPicPr>
          <p:cNvPr id="41" name="Picture 40" descr="Icon of a monitor with a gear ">
            <a:extLst>
              <a:ext uri="{FF2B5EF4-FFF2-40B4-BE49-F238E27FC236}">
                <a16:creationId xmlns:a16="http://schemas.microsoft.com/office/drawing/2014/main" id="{660B322B-F424-4E6C-952E-B867048F660F}"/>
              </a:ext>
            </a:extLst>
          </p:cNvPr>
          <p:cNvPicPr>
            <a:picLocks noChangeAspect="1"/>
          </p:cNvPicPr>
          <p:nvPr/>
        </p:nvPicPr>
        <p:blipFill>
          <a:blip r:embed="rId3"/>
          <a:stretch>
            <a:fillRect/>
          </a:stretch>
        </p:blipFill>
        <p:spPr>
          <a:xfrm>
            <a:off x="3908488" y="3636022"/>
            <a:ext cx="954024" cy="954024"/>
          </a:xfrm>
          <a:prstGeom prst="rect">
            <a:avLst/>
          </a:prstGeom>
        </p:spPr>
      </p:pic>
      <p:sp>
        <p:nvSpPr>
          <p:cNvPr id="42" name="TextBox 41">
            <a:extLst>
              <a:ext uri="{FF2B5EF4-FFF2-40B4-BE49-F238E27FC236}">
                <a16:creationId xmlns:a16="http://schemas.microsoft.com/office/drawing/2014/main" id="{C5D900F1-D2B4-41C7-B843-B9420E16C7D0}"/>
              </a:ext>
            </a:extLst>
          </p:cNvPr>
          <p:cNvSpPr txBox="1"/>
          <p:nvPr/>
        </p:nvSpPr>
        <p:spPr>
          <a:xfrm>
            <a:off x="5151674" y="3928368"/>
            <a:ext cx="4423850" cy="369332"/>
          </a:xfrm>
          <a:prstGeom prst="rect">
            <a:avLst/>
          </a:prstGeom>
          <a:noFill/>
        </p:spPr>
        <p:txBody>
          <a:bodyPr wrap="square" lIns="0" tIns="0" rIns="0" bIns="0" rtlCol="0">
            <a:spAutoFit/>
          </a:bodyPr>
          <a:lstStyle/>
          <a:p>
            <a:pPr defTabSz="435743">
              <a:spcBef>
                <a:spcPct val="0"/>
              </a:spcBef>
            </a:pPr>
            <a:r>
              <a:rPr lang="en-US" sz="2400" dirty="0"/>
              <a:t>Analyze data with Power BI</a:t>
            </a:r>
          </a:p>
        </p:txBody>
      </p:sp>
    </p:spTree>
    <p:extLst>
      <p:ext uri="{BB962C8B-B14F-4D97-AF65-F5344CB8AC3E}">
        <p14:creationId xmlns:p14="http://schemas.microsoft.com/office/powerpoint/2010/main" val="13934566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B5D8D8-D581-4EE7-ACC3-459AEF554089}"/>
              </a:ext>
            </a:extLst>
          </p:cNvPr>
          <p:cNvSpPr>
            <a:spLocks noGrp="1"/>
          </p:cNvSpPr>
          <p:nvPr>
            <p:ph type="title"/>
          </p:nvPr>
        </p:nvSpPr>
        <p:spPr>
          <a:xfrm>
            <a:off x="585217" y="3207401"/>
            <a:ext cx="8892608" cy="443198"/>
          </a:xfrm>
        </p:spPr>
        <p:txBody>
          <a:bodyPr/>
          <a:lstStyle/>
          <a:p>
            <a:r>
              <a:rPr lang="en-US" dirty="0"/>
              <a:t>Lesson 1: Analyze data with Dynamics 365 Sales </a:t>
            </a:r>
          </a:p>
        </p:txBody>
      </p:sp>
      <p:pic>
        <p:nvPicPr>
          <p:cNvPr id="3" name="Picture 2" descr="Icon of a computer screen and a magnifying glass hovering over it">
            <a:extLst>
              <a:ext uri="{FF2B5EF4-FFF2-40B4-BE49-F238E27FC236}">
                <a16:creationId xmlns:a16="http://schemas.microsoft.com/office/drawing/2014/main" id="{79955597-1ED4-4DBC-8DF9-54FAAB7B08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8778" y="2950196"/>
            <a:ext cx="1021672" cy="957608"/>
          </a:xfrm>
          <a:prstGeom prst="rect">
            <a:avLst/>
          </a:prstGeom>
        </p:spPr>
      </p:pic>
    </p:spTree>
    <p:extLst>
      <p:ext uri="{BB962C8B-B14F-4D97-AF65-F5344CB8AC3E}">
        <p14:creationId xmlns:p14="http://schemas.microsoft.com/office/powerpoint/2010/main" val="1080470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7329-43D9-483F-9D8E-137071838C39}"/>
              </a:ext>
            </a:extLst>
          </p:cNvPr>
          <p:cNvSpPr>
            <a:spLocks noGrp="1"/>
          </p:cNvSpPr>
          <p:nvPr>
            <p:ph type="title"/>
          </p:nvPr>
        </p:nvSpPr>
        <p:spPr/>
        <p:txBody>
          <a:bodyPr/>
          <a:lstStyle/>
          <a:p>
            <a:r>
              <a:rPr lang="en-US" dirty="0"/>
              <a:t>Analytical </a:t>
            </a:r>
            <a:r>
              <a:rPr lang="en-US"/>
              <a:t>options overview </a:t>
            </a:r>
          </a:p>
        </p:txBody>
      </p:sp>
      <p:pic>
        <p:nvPicPr>
          <p:cNvPr id="5" name="Picture 4" descr="Graphical user interface, text, application&#10;&#10;Description automatically generated">
            <a:extLst>
              <a:ext uri="{FF2B5EF4-FFF2-40B4-BE49-F238E27FC236}">
                <a16:creationId xmlns:a16="http://schemas.microsoft.com/office/drawing/2014/main" id="{A4F4D3D5-C8CB-478A-B1EC-0D905CCBEB72}"/>
              </a:ext>
            </a:extLst>
          </p:cNvPr>
          <p:cNvPicPr>
            <a:picLocks noChangeAspect="1"/>
          </p:cNvPicPr>
          <p:nvPr/>
        </p:nvPicPr>
        <p:blipFill>
          <a:blip r:embed="rId2"/>
          <a:stretch>
            <a:fillRect/>
          </a:stretch>
        </p:blipFill>
        <p:spPr>
          <a:xfrm>
            <a:off x="1567898" y="1290141"/>
            <a:ext cx="9056204" cy="4854125"/>
          </a:xfrm>
          <a:prstGeom prst="rect">
            <a:avLst/>
          </a:prstGeom>
        </p:spPr>
      </p:pic>
    </p:spTree>
    <p:extLst>
      <p:ext uri="{BB962C8B-B14F-4D97-AF65-F5344CB8AC3E}">
        <p14:creationId xmlns:p14="http://schemas.microsoft.com/office/powerpoint/2010/main" val="18588491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5604-FC11-4B92-BAD9-C334A64311C5}"/>
              </a:ext>
            </a:extLst>
          </p:cNvPr>
          <p:cNvSpPr>
            <a:spLocks noGrp="1"/>
          </p:cNvSpPr>
          <p:nvPr>
            <p:ph type="title"/>
          </p:nvPr>
        </p:nvSpPr>
        <p:spPr/>
        <p:txBody>
          <a:bodyPr/>
          <a:lstStyle/>
          <a:p>
            <a:r>
              <a:rPr lang="en-US" dirty="0"/>
              <a:t>Search tools</a:t>
            </a:r>
          </a:p>
        </p:txBody>
      </p:sp>
      <p:sp>
        <p:nvSpPr>
          <p:cNvPr id="4" name="TextBox 3">
            <a:extLst>
              <a:ext uri="{FF2B5EF4-FFF2-40B4-BE49-F238E27FC236}">
                <a16:creationId xmlns:a16="http://schemas.microsoft.com/office/drawing/2014/main" id="{1B848D62-D6D8-4C62-914D-6A245648C7E8}"/>
              </a:ext>
            </a:extLst>
          </p:cNvPr>
          <p:cNvSpPr txBox="1"/>
          <p:nvPr/>
        </p:nvSpPr>
        <p:spPr>
          <a:xfrm>
            <a:off x="613136" y="1252330"/>
            <a:ext cx="10647924" cy="1431161"/>
          </a:xfrm>
          <a:prstGeom prst="rect">
            <a:avLst/>
          </a:prstGeom>
          <a:noFill/>
        </p:spPr>
        <p:txBody>
          <a:bodyPr wrap="square" lIns="0" tIns="0" rIns="0" bIns="0" rtlCol="0">
            <a:spAutoFit/>
          </a:bodyPr>
          <a:lstStyle/>
          <a:p>
            <a:pPr algn="l"/>
            <a:r>
              <a:rPr lang="en-US" sz="2400" dirty="0">
                <a:latin typeface="+mj-lt"/>
              </a:rPr>
              <a:t>Advanced Find</a:t>
            </a:r>
          </a:p>
          <a:p>
            <a:pPr algn="l"/>
            <a:endParaRPr lang="en-US" sz="900" dirty="0"/>
          </a:p>
          <a:p>
            <a:pPr marL="342900" indent="-342900" algn="l">
              <a:buFont typeface="Arial" panose="020B0604020202020204" pitchFamily="34" charset="0"/>
              <a:buChar char="•"/>
            </a:pPr>
            <a:r>
              <a:rPr lang="en-US" sz="2000" dirty="0"/>
              <a:t>User-defined filters show desired data </a:t>
            </a:r>
          </a:p>
          <a:p>
            <a:pPr marL="342900" indent="-342900" algn="l">
              <a:buFont typeface="Arial" panose="020B0604020202020204" pitchFamily="34" charset="0"/>
              <a:buChar char="•"/>
            </a:pPr>
            <a:r>
              <a:rPr lang="en-US" sz="2000" b="1" dirty="0"/>
              <a:t>Look for </a:t>
            </a:r>
            <a:r>
              <a:rPr lang="en-US" sz="2000" dirty="0"/>
              <a:t>specifies table to search against (ex. Accounts, leads, or opportunities)</a:t>
            </a:r>
          </a:p>
          <a:p>
            <a:pPr marL="342900" indent="-342900" algn="l">
              <a:buFont typeface="Arial" panose="020B0604020202020204" pitchFamily="34" charset="0"/>
              <a:buChar char="•"/>
            </a:pPr>
            <a:r>
              <a:rPr lang="en-US" sz="2000" b="1" dirty="0"/>
              <a:t>Use saved view </a:t>
            </a:r>
            <a:r>
              <a:rPr lang="en-US" sz="2000" dirty="0"/>
              <a:t>to specify view to provide initial filter criteria</a:t>
            </a:r>
            <a:endParaRPr lang="en-US" sz="2000" b="1" dirty="0"/>
          </a:p>
        </p:txBody>
      </p:sp>
      <p:pic>
        <p:nvPicPr>
          <p:cNvPr id="6" name="Picture 5" descr="Graphical user interface, application, Word&#10;&#10;Description automatically generated">
            <a:extLst>
              <a:ext uri="{FF2B5EF4-FFF2-40B4-BE49-F238E27FC236}">
                <a16:creationId xmlns:a16="http://schemas.microsoft.com/office/drawing/2014/main" id="{A913D138-BE46-4AED-B83F-0BEECC124B6F}"/>
              </a:ext>
            </a:extLst>
          </p:cNvPr>
          <p:cNvPicPr>
            <a:picLocks noChangeAspect="1"/>
          </p:cNvPicPr>
          <p:nvPr/>
        </p:nvPicPr>
        <p:blipFill>
          <a:blip r:embed="rId2"/>
          <a:stretch>
            <a:fillRect/>
          </a:stretch>
        </p:blipFill>
        <p:spPr>
          <a:xfrm>
            <a:off x="710418" y="3225247"/>
            <a:ext cx="10453360" cy="3056734"/>
          </a:xfrm>
          <a:prstGeom prst="rect">
            <a:avLst/>
          </a:prstGeom>
        </p:spPr>
      </p:pic>
    </p:spTree>
    <p:extLst>
      <p:ext uri="{BB962C8B-B14F-4D97-AF65-F5344CB8AC3E}">
        <p14:creationId xmlns:p14="http://schemas.microsoft.com/office/powerpoint/2010/main" val="2002252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5604-FC11-4B92-BAD9-C334A64311C5}"/>
              </a:ext>
            </a:extLst>
          </p:cNvPr>
          <p:cNvSpPr>
            <a:spLocks noGrp="1"/>
          </p:cNvSpPr>
          <p:nvPr>
            <p:ph type="title"/>
          </p:nvPr>
        </p:nvSpPr>
        <p:spPr/>
        <p:txBody>
          <a:bodyPr/>
          <a:lstStyle/>
          <a:p>
            <a:r>
              <a:rPr lang="en-US" dirty="0"/>
              <a:t>Search tools</a:t>
            </a:r>
          </a:p>
        </p:txBody>
      </p:sp>
      <p:sp>
        <p:nvSpPr>
          <p:cNvPr id="4" name="TextBox 3">
            <a:extLst>
              <a:ext uri="{FF2B5EF4-FFF2-40B4-BE49-F238E27FC236}">
                <a16:creationId xmlns:a16="http://schemas.microsoft.com/office/drawing/2014/main" id="{1B848D62-D6D8-4C62-914D-6A245648C7E8}"/>
              </a:ext>
            </a:extLst>
          </p:cNvPr>
          <p:cNvSpPr txBox="1"/>
          <p:nvPr/>
        </p:nvSpPr>
        <p:spPr>
          <a:xfrm>
            <a:off x="613136" y="1252330"/>
            <a:ext cx="10647924" cy="2046714"/>
          </a:xfrm>
          <a:prstGeom prst="rect">
            <a:avLst/>
          </a:prstGeom>
          <a:noFill/>
        </p:spPr>
        <p:txBody>
          <a:bodyPr wrap="square" lIns="0" tIns="0" rIns="0" bIns="0" rtlCol="0">
            <a:spAutoFit/>
          </a:bodyPr>
          <a:lstStyle/>
          <a:p>
            <a:pPr algn="l"/>
            <a:r>
              <a:rPr lang="en-US" sz="2400" dirty="0">
                <a:latin typeface="+mj-lt"/>
              </a:rPr>
              <a:t>Excel integration</a:t>
            </a:r>
          </a:p>
          <a:p>
            <a:pPr algn="l"/>
            <a:endParaRPr lang="en-US" sz="900" dirty="0"/>
          </a:p>
          <a:p>
            <a:pPr marL="640080" indent="-342900" algn="l">
              <a:buFont typeface="Arial" panose="020B0604020202020204" pitchFamily="34" charset="0"/>
              <a:buChar char="•"/>
            </a:pPr>
            <a:r>
              <a:rPr lang="en-US" sz="2000" b="1" dirty="0"/>
              <a:t>Static Excel data exports: </a:t>
            </a:r>
            <a:r>
              <a:rPr lang="en-US" sz="2000" dirty="0"/>
              <a:t>Show a snapshot of a selected view</a:t>
            </a:r>
          </a:p>
          <a:p>
            <a:pPr marL="640080" indent="-342900" algn="l">
              <a:buFont typeface="Arial" panose="020B0604020202020204" pitchFamily="34" charset="0"/>
              <a:buChar char="•"/>
            </a:pPr>
            <a:r>
              <a:rPr lang="en-US" sz="2000" b="1" dirty="0"/>
              <a:t>Dynamic workbooks: </a:t>
            </a:r>
            <a:r>
              <a:rPr lang="en-US" sz="2000" dirty="0"/>
              <a:t>Dynamically update data from the Dynamics 365 sales database</a:t>
            </a:r>
            <a:endParaRPr lang="en-US" sz="2000" b="1" dirty="0"/>
          </a:p>
          <a:p>
            <a:pPr marL="640080" indent="-342900" algn="l">
              <a:buFont typeface="Arial" panose="020B0604020202020204" pitchFamily="34" charset="0"/>
              <a:buChar char="•"/>
            </a:pPr>
            <a:r>
              <a:rPr lang="en-US" sz="2000" b="1" dirty="0"/>
              <a:t>Dynamic PivotTables: </a:t>
            </a:r>
            <a:r>
              <a:rPr lang="en-US" sz="2000" dirty="0"/>
              <a:t>Resemble dynamic workbooks, but users design PivotTable columns and rows </a:t>
            </a:r>
          </a:p>
          <a:p>
            <a:pPr marL="640080" indent="-342900" algn="l">
              <a:buFont typeface="Arial" panose="020B0604020202020204" pitchFamily="34" charset="0"/>
              <a:buChar char="•"/>
            </a:pPr>
            <a:r>
              <a:rPr lang="en-US" sz="2000" b="1" dirty="0"/>
              <a:t>Microsoft Excel Online: </a:t>
            </a:r>
            <a:r>
              <a:rPr lang="en-US" sz="2000" dirty="0"/>
              <a:t>Edit data by using Excel inside Dynamics 365</a:t>
            </a:r>
            <a:endParaRPr lang="en-US" sz="2000" b="1" dirty="0"/>
          </a:p>
        </p:txBody>
      </p:sp>
      <p:pic>
        <p:nvPicPr>
          <p:cNvPr id="5" name="Picture 4" descr="Graphical user interface, application&#10;&#10;Description automatically generated">
            <a:extLst>
              <a:ext uri="{FF2B5EF4-FFF2-40B4-BE49-F238E27FC236}">
                <a16:creationId xmlns:a16="http://schemas.microsoft.com/office/drawing/2014/main" id="{22C94482-807C-4D85-A83A-23CC6729F80C}"/>
              </a:ext>
            </a:extLst>
          </p:cNvPr>
          <p:cNvPicPr>
            <a:picLocks noChangeAspect="1"/>
          </p:cNvPicPr>
          <p:nvPr/>
        </p:nvPicPr>
        <p:blipFill>
          <a:blip r:embed="rId2"/>
          <a:stretch>
            <a:fillRect/>
          </a:stretch>
        </p:blipFill>
        <p:spPr>
          <a:xfrm>
            <a:off x="379567" y="3663652"/>
            <a:ext cx="11278578" cy="2542252"/>
          </a:xfrm>
          <a:prstGeom prst="rect">
            <a:avLst/>
          </a:prstGeom>
        </p:spPr>
      </p:pic>
    </p:spTree>
    <p:extLst>
      <p:ext uri="{BB962C8B-B14F-4D97-AF65-F5344CB8AC3E}">
        <p14:creationId xmlns:p14="http://schemas.microsoft.com/office/powerpoint/2010/main" val="7010783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3769-5D91-45A5-A3A6-19982DA74035}"/>
              </a:ext>
            </a:extLst>
          </p:cNvPr>
          <p:cNvSpPr>
            <a:spLocks noGrp="1"/>
          </p:cNvSpPr>
          <p:nvPr>
            <p:ph type="title"/>
          </p:nvPr>
        </p:nvSpPr>
        <p:spPr/>
        <p:txBody>
          <a:bodyPr/>
          <a:lstStyle/>
          <a:p>
            <a:r>
              <a:rPr lang="en-US" dirty="0"/>
              <a:t>Out-of-the-box tools </a:t>
            </a:r>
          </a:p>
        </p:txBody>
      </p:sp>
      <p:sp>
        <p:nvSpPr>
          <p:cNvPr id="5" name="TextBox 4">
            <a:extLst>
              <a:ext uri="{FF2B5EF4-FFF2-40B4-BE49-F238E27FC236}">
                <a16:creationId xmlns:a16="http://schemas.microsoft.com/office/drawing/2014/main" id="{88E6D4F2-AFF4-452D-AA4B-95E151E8F0C3}"/>
              </a:ext>
            </a:extLst>
          </p:cNvPr>
          <p:cNvSpPr txBox="1"/>
          <p:nvPr/>
        </p:nvSpPr>
        <p:spPr>
          <a:xfrm>
            <a:off x="646043" y="1162878"/>
            <a:ext cx="3279914"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Charts</a:t>
            </a:r>
          </a:p>
          <a:p>
            <a:pPr marL="342900" indent="-342900" algn="l">
              <a:buFont typeface="Arial" panose="020B0604020202020204" pitchFamily="34" charset="0"/>
              <a:buChar char="•"/>
            </a:pPr>
            <a:r>
              <a:rPr lang="en-US" sz="2000" dirty="0"/>
              <a:t>Dashboards</a:t>
            </a:r>
          </a:p>
          <a:p>
            <a:pPr marL="342900" indent="-342900" algn="l">
              <a:buFont typeface="Arial" panose="020B0604020202020204" pitchFamily="34" charset="0"/>
              <a:buChar char="•"/>
            </a:pPr>
            <a:r>
              <a:rPr lang="en-US" sz="2000" dirty="0"/>
              <a:t>Goals</a:t>
            </a:r>
          </a:p>
          <a:p>
            <a:pPr marL="342900" indent="-342900" algn="l">
              <a:buFont typeface="Arial" panose="020B0604020202020204" pitchFamily="34" charset="0"/>
              <a:buChar char="•"/>
            </a:pPr>
            <a:r>
              <a:rPr lang="en-US" sz="2000" dirty="0"/>
              <a:t>SLAs and custom KPIs</a:t>
            </a:r>
          </a:p>
        </p:txBody>
      </p:sp>
      <p:pic>
        <p:nvPicPr>
          <p:cNvPr id="7" name="Picture 6" descr="Chart, pie chart&#10;&#10;Description automatically generated">
            <a:extLst>
              <a:ext uri="{FF2B5EF4-FFF2-40B4-BE49-F238E27FC236}">
                <a16:creationId xmlns:a16="http://schemas.microsoft.com/office/drawing/2014/main" id="{0F657B03-6A50-43D8-A94A-63078364E83A}"/>
              </a:ext>
            </a:extLst>
          </p:cNvPr>
          <p:cNvPicPr>
            <a:picLocks noChangeAspect="1"/>
          </p:cNvPicPr>
          <p:nvPr/>
        </p:nvPicPr>
        <p:blipFill>
          <a:blip r:embed="rId2"/>
          <a:stretch>
            <a:fillRect/>
          </a:stretch>
        </p:blipFill>
        <p:spPr>
          <a:xfrm>
            <a:off x="7355827" y="1011198"/>
            <a:ext cx="4500674" cy="4403151"/>
          </a:xfrm>
          <a:prstGeom prst="rect">
            <a:avLst/>
          </a:prstGeom>
        </p:spPr>
      </p:pic>
      <p:pic>
        <p:nvPicPr>
          <p:cNvPr id="9" name="Picture 8" descr="Chart, funnel chart&#10;&#10;Description automatically generated">
            <a:extLst>
              <a:ext uri="{FF2B5EF4-FFF2-40B4-BE49-F238E27FC236}">
                <a16:creationId xmlns:a16="http://schemas.microsoft.com/office/drawing/2014/main" id="{C3BB7FB7-39F5-4D55-8054-F1EC1C5FF95D}"/>
              </a:ext>
            </a:extLst>
          </p:cNvPr>
          <p:cNvPicPr>
            <a:picLocks noChangeAspect="1"/>
          </p:cNvPicPr>
          <p:nvPr/>
        </p:nvPicPr>
        <p:blipFill>
          <a:blip r:embed="rId3"/>
          <a:stretch>
            <a:fillRect/>
          </a:stretch>
        </p:blipFill>
        <p:spPr>
          <a:xfrm>
            <a:off x="1145065" y="2658028"/>
            <a:ext cx="5561783" cy="3813794"/>
          </a:xfrm>
          <a:prstGeom prst="rect">
            <a:avLst/>
          </a:prstGeom>
        </p:spPr>
      </p:pic>
    </p:spTree>
    <p:extLst>
      <p:ext uri="{BB962C8B-B14F-4D97-AF65-F5344CB8AC3E}">
        <p14:creationId xmlns:p14="http://schemas.microsoft.com/office/powerpoint/2010/main" val="20845261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Charts</a:t>
            </a:r>
          </a:p>
        </p:txBody>
      </p:sp>
      <p:sp>
        <p:nvSpPr>
          <p:cNvPr id="15" name="Text Placeholder 2">
            <a:extLst>
              <a:ext uri="{FF2B5EF4-FFF2-40B4-BE49-F238E27FC236}">
                <a16:creationId xmlns:a16="http://schemas.microsoft.com/office/drawing/2014/main" id="{A01CFCC8-EF54-4817-A770-7970E4261BE3}"/>
              </a:ext>
            </a:extLst>
          </p:cNvPr>
          <p:cNvSpPr txBox="1">
            <a:spLocks/>
          </p:cNvSpPr>
          <p:nvPr/>
        </p:nvSpPr>
        <p:spPr>
          <a:xfrm>
            <a:off x="588262" y="1539935"/>
            <a:ext cx="4299910" cy="101276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Graphical representations of data from different views of an entity</a:t>
            </a:r>
          </a:p>
        </p:txBody>
      </p:sp>
      <p:sp>
        <p:nvSpPr>
          <p:cNvPr id="16" name="Text Placeholder 2">
            <a:extLst>
              <a:ext uri="{FF2B5EF4-FFF2-40B4-BE49-F238E27FC236}">
                <a16:creationId xmlns:a16="http://schemas.microsoft.com/office/drawing/2014/main" id="{39BE6690-873C-48AD-BDE7-F83350067D5B}"/>
              </a:ext>
            </a:extLst>
          </p:cNvPr>
          <p:cNvSpPr txBox="1">
            <a:spLocks/>
          </p:cNvSpPr>
          <p:nvPr/>
        </p:nvSpPr>
        <p:spPr>
          <a:xfrm>
            <a:off x="5030155" y="1539935"/>
            <a:ext cx="3407596" cy="101276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Many types of system charts available </a:t>
            </a:r>
          </a:p>
        </p:txBody>
      </p:sp>
      <p:sp>
        <p:nvSpPr>
          <p:cNvPr id="18" name="Text Placeholder 2">
            <a:extLst>
              <a:ext uri="{FF2B5EF4-FFF2-40B4-BE49-F238E27FC236}">
                <a16:creationId xmlns:a16="http://schemas.microsoft.com/office/drawing/2014/main" id="{D27B414B-3F63-47EE-8AB9-8276AD8739BF}"/>
              </a:ext>
            </a:extLst>
          </p:cNvPr>
          <p:cNvSpPr txBox="1">
            <a:spLocks/>
          </p:cNvSpPr>
          <p:nvPr/>
        </p:nvSpPr>
        <p:spPr>
          <a:xfrm>
            <a:off x="8579733" y="1539935"/>
            <a:ext cx="3027049" cy="1012765"/>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Ability to drill down into chart </a:t>
            </a:r>
          </a:p>
        </p:txBody>
      </p:sp>
      <p:sp>
        <p:nvSpPr>
          <p:cNvPr id="19" name="Rectangle 18">
            <a:extLst>
              <a:ext uri="{FF2B5EF4-FFF2-40B4-BE49-F238E27FC236}">
                <a16:creationId xmlns:a16="http://schemas.microsoft.com/office/drawing/2014/main" id="{0DA1DD76-435C-4B69-ACD5-FFF0EE3AA0C7}"/>
              </a:ext>
              <a:ext uri="{C183D7F6-B498-43B3-948B-1728B52AA6E4}">
                <adec:decorative xmlns:adec="http://schemas.microsoft.com/office/drawing/2017/decorative" val="1"/>
              </a:ext>
            </a:extLst>
          </p:cNvPr>
          <p:cNvSpPr/>
          <p:nvPr/>
        </p:nvSpPr>
        <p:spPr bwMode="auto">
          <a:xfrm>
            <a:off x="588262" y="2692400"/>
            <a:ext cx="11022714" cy="357663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0" name="Picture 19" descr="A screenshot of a chart ">
            <a:extLst>
              <a:ext uri="{FF2B5EF4-FFF2-40B4-BE49-F238E27FC236}">
                <a16:creationId xmlns:a16="http://schemas.microsoft.com/office/drawing/2014/main" id="{A24A24EF-425A-43EC-929D-A2ACA1A48EA5}"/>
              </a:ext>
            </a:extLst>
          </p:cNvPr>
          <p:cNvPicPr/>
          <p:nvPr/>
        </p:nvPicPr>
        <p:blipFill>
          <a:blip r:embed="rId3"/>
          <a:stretch>
            <a:fillRect/>
          </a:stretch>
        </p:blipFill>
        <p:spPr>
          <a:xfrm>
            <a:off x="778254" y="3025680"/>
            <a:ext cx="5132779" cy="2910078"/>
          </a:xfrm>
          <a:prstGeom prst="rect">
            <a:avLst/>
          </a:prstGeom>
          <a:ln>
            <a:noFill/>
          </a:ln>
        </p:spPr>
      </p:pic>
      <p:cxnSp>
        <p:nvCxnSpPr>
          <p:cNvPr id="21" name="Straight Connector 20">
            <a:extLst>
              <a:ext uri="{FF2B5EF4-FFF2-40B4-BE49-F238E27FC236}">
                <a16:creationId xmlns:a16="http://schemas.microsoft.com/office/drawing/2014/main" id="{F93B712D-51A1-442C-AC49-CD44ED46521C}"/>
              </a:ext>
              <a:ext uri="{C183D7F6-B498-43B3-948B-1728B52AA6E4}">
                <adec:decorative xmlns:adec="http://schemas.microsoft.com/office/drawing/2017/decorative" val="1"/>
              </a:ext>
            </a:extLst>
          </p:cNvPr>
          <p:cNvCxnSpPr>
            <a:cxnSpLocks/>
          </p:cNvCxnSpPr>
          <p:nvPr/>
        </p:nvCxnSpPr>
        <p:spPr>
          <a:xfrm>
            <a:off x="6075464" y="2832100"/>
            <a:ext cx="0" cy="327660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A screenshot of a pie chart">
            <a:extLst>
              <a:ext uri="{FF2B5EF4-FFF2-40B4-BE49-F238E27FC236}">
                <a16:creationId xmlns:a16="http://schemas.microsoft.com/office/drawing/2014/main" id="{0464AE67-F689-4E65-A0A7-75C7FE3D015E}"/>
              </a:ext>
            </a:extLst>
          </p:cNvPr>
          <p:cNvPicPr/>
          <p:nvPr/>
        </p:nvPicPr>
        <p:blipFill rotWithShape="1">
          <a:blip r:embed="rId4"/>
          <a:srcRect l="9220" r="8059"/>
          <a:stretch/>
        </p:blipFill>
        <p:spPr>
          <a:xfrm>
            <a:off x="6239895" y="3025680"/>
            <a:ext cx="5181090" cy="2910078"/>
          </a:xfrm>
          <a:prstGeom prst="rect">
            <a:avLst/>
          </a:prstGeom>
          <a:ln>
            <a:noFill/>
          </a:ln>
        </p:spPr>
      </p:pic>
    </p:spTree>
    <p:extLst>
      <p:ext uri="{BB962C8B-B14F-4D97-AF65-F5344CB8AC3E}">
        <p14:creationId xmlns:p14="http://schemas.microsoft.com/office/powerpoint/2010/main" val="31557911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1B9C-7A9F-469D-A2C7-37D47051E6B0}"/>
              </a:ext>
            </a:extLst>
          </p:cNvPr>
          <p:cNvSpPr>
            <a:spLocks noGrp="1"/>
          </p:cNvSpPr>
          <p:nvPr>
            <p:ph type="title"/>
          </p:nvPr>
        </p:nvSpPr>
        <p:spPr/>
        <p:txBody>
          <a:bodyPr/>
          <a:lstStyle/>
          <a:p>
            <a:r>
              <a:rPr lang="en-US" dirty="0"/>
              <a:t>Dashboards</a:t>
            </a:r>
          </a:p>
        </p:txBody>
      </p:sp>
      <p:sp>
        <p:nvSpPr>
          <p:cNvPr id="11" name="Text Placeholder 2">
            <a:extLst>
              <a:ext uri="{FF2B5EF4-FFF2-40B4-BE49-F238E27FC236}">
                <a16:creationId xmlns:a16="http://schemas.microsoft.com/office/drawing/2014/main" id="{2E02EFF3-0991-4275-9EED-82B29EEAA66B}"/>
              </a:ext>
            </a:extLst>
          </p:cNvPr>
          <p:cNvSpPr txBox="1">
            <a:spLocks/>
          </p:cNvSpPr>
          <p:nvPr/>
        </p:nvSpPr>
        <p:spPr>
          <a:xfrm>
            <a:off x="588263" y="1539935"/>
            <a:ext cx="2884402" cy="4729101"/>
          </a:xfrm>
          <a:prstGeom prst="rect">
            <a:avLst/>
          </a:prstGeom>
          <a:solidFill>
            <a:schemeClr val="bg1">
              <a:lumMod val="95000"/>
            </a:schemeClr>
          </a:solidFill>
        </p:spPr>
        <p:txBody>
          <a:bodyPr wrap="square" lIns="182880" tIns="91440" rIns="182880" bIns="9144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Collection of:</a:t>
            </a:r>
          </a:p>
          <a:p>
            <a:pPr marL="339725">
              <a:spcBef>
                <a:spcPts val="200"/>
              </a:spcBef>
              <a:spcAft>
                <a:spcPts val="600"/>
              </a:spcAft>
              <a:buSzPct val="100000"/>
              <a:buFont typeface="Arial" panose="020B0604020202020204" pitchFamily="34" charset="0"/>
              <a:buChar char="•"/>
            </a:pPr>
            <a:r>
              <a:rPr lang="en-US" sz="2000" dirty="0"/>
              <a:t>Views</a:t>
            </a:r>
          </a:p>
          <a:p>
            <a:pPr marL="339725">
              <a:spcBef>
                <a:spcPts val="200"/>
              </a:spcBef>
              <a:spcAft>
                <a:spcPts val="600"/>
              </a:spcAft>
              <a:buSzPct val="100000"/>
              <a:buFont typeface="Arial" panose="020B0604020202020204" pitchFamily="34" charset="0"/>
              <a:buChar char="•"/>
            </a:pPr>
            <a:r>
              <a:rPr lang="en-US" sz="2000" dirty="0"/>
              <a:t>Charts</a:t>
            </a:r>
          </a:p>
          <a:p>
            <a:pPr marL="339725">
              <a:spcBef>
                <a:spcPts val="200"/>
              </a:spcBef>
              <a:spcAft>
                <a:spcPts val="600"/>
              </a:spcAft>
              <a:buSzPct val="100000"/>
              <a:buFont typeface="Arial" panose="020B0604020202020204" pitchFamily="34" charset="0"/>
              <a:buChar char="•"/>
            </a:pPr>
            <a:r>
              <a:rPr lang="en-US" sz="2000" dirty="0" err="1"/>
              <a:t>iFrames</a:t>
            </a:r>
            <a:endParaRPr lang="en-US" sz="2000" dirty="0"/>
          </a:p>
          <a:p>
            <a:pPr marL="339725">
              <a:spcBef>
                <a:spcPts val="200"/>
              </a:spcBef>
              <a:spcAft>
                <a:spcPts val="600"/>
              </a:spcAft>
              <a:buSzPct val="100000"/>
              <a:buFont typeface="Arial" panose="020B0604020202020204" pitchFamily="34" charset="0"/>
              <a:buChar char="•"/>
            </a:pPr>
            <a:r>
              <a:rPr lang="en-US" sz="2000" dirty="0"/>
              <a:t>Web resources</a:t>
            </a:r>
          </a:p>
          <a:p>
            <a:pPr marL="339725">
              <a:spcBef>
                <a:spcPts val="200"/>
              </a:spcBef>
              <a:spcAft>
                <a:spcPts val="600"/>
              </a:spcAft>
              <a:buSzPct val="100000"/>
              <a:buFont typeface="Arial" panose="020B0604020202020204" pitchFamily="34" charset="0"/>
              <a:buChar char="•"/>
            </a:pPr>
            <a:r>
              <a:rPr lang="en-US" sz="2000" dirty="0"/>
              <a:t>Other types of graphical reports </a:t>
            </a:r>
          </a:p>
        </p:txBody>
      </p:sp>
      <p:sp>
        <p:nvSpPr>
          <p:cNvPr id="13" name="Rectangle 12">
            <a:extLst>
              <a:ext uri="{FF2B5EF4-FFF2-40B4-BE49-F238E27FC236}">
                <a16:creationId xmlns:a16="http://schemas.microsoft.com/office/drawing/2014/main" id="{4C91089A-C621-453E-845D-D4D6CAA7A278}"/>
              </a:ext>
              <a:ext uri="{C183D7F6-B498-43B3-948B-1728B52AA6E4}">
                <adec:decorative xmlns:adec="http://schemas.microsoft.com/office/drawing/2017/decorative" val="1"/>
              </a:ext>
            </a:extLst>
          </p:cNvPr>
          <p:cNvSpPr/>
          <p:nvPr/>
        </p:nvSpPr>
        <p:spPr bwMode="auto">
          <a:xfrm>
            <a:off x="3565133" y="1539936"/>
            <a:ext cx="8045843" cy="472910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descr="Screenshot of dynamics dashboard ">
            <a:extLst>
              <a:ext uri="{FF2B5EF4-FFF2-40B4-BE49-F238E27FC236}">
                <a16:creationId xmlns:a16="http://schemas.microsoft.com/office/drawing/2014/main" id="{F91DD471-B655-48E1-A55F-69F8B2354C8F}"/>
              </a:ext>
            </a:extLst>
          </p:cNvPr>
          <p:cNvPicPr>
            <a:picLocks noChangeAspect="1"/>
          </p:cNvPicPr>
          <p:nvPr/>
        </p:nvPicPr>
        <p:blipFill>
          <a:blip r:embed="rId3"/>
          <a:stretch>
            <a:fillRect/>
          </a:stretch>
        </p:blipFill>
        <p:spPr>
          <a:xfrm>
            <a:off x="3993446" y="1646147"/>
            <a:ext cx="7189216" cy="4516681"/>
          </a:xfrm>
          <a:prstGeom prst="rect">
            <a:avLst/>
          </a:prstGeom>
          <a:ln>
            <a:noFill/>
          </a:ln>
        </p:spPr>
      </p:pic>
    </p:spTree>
    <p:extLst>
      <p:ext uri="{BB962C8B-B14F-4D97-AF65-F5344CB8AC3E}">
        <p14:creationId xmlns:p14="http://schemas.microsoft.com/office/powerpoint/2010/main" val="2811247091"/>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8" ma:contentTypeDescription="Create a new document." ma:contentTypeScope="" ma:versionID="c1863e0e8e1a262c2c865392d777ae30">
  <xsd:schema xmlns:xsd="http://www.w3.org/2001/XMLSchema" xmlns:xs="http://www.w3.org/2001/XMLSchema" xmlns:p="http://schemas.microsoft.com/office/2006/metadata/properties" xmlns:ns1="http://schemas.microsoft.com/sharepoint/v3" xmlns:ns2="0aa551a1-3cd1-453b-b985-d0d43f91ae14" xmlns:ns3="aff3788b-9cf6-4ebd-8900-ddc3b0fbf990" targetNamespace="http://schemas.microsoft.com/office/2006/metadata/properties" ma:root="true" ma:fieldsID="19b9f75944552e7de8c750b416174e52" ns1:_="" ns2:_="" ns3:_="">
    <xsd:import namespace="http://schemas.microsoft.com/sharepoint/v3"/>
    <xsd:import namespace="0aa551a1-3cd1-453b-b985-d0d43f91ae14"/>
    <xsd:import namespace="aff3788b-9cf6-4ebd-8900-ddc3b0fbf9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f3788b-9cf6-4ebd-8900-ddc3b0fbf9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aa551a1-3cd1-453b-b985-d0d43f91ae1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2450C3A-92D2-4CB1-8CD1-F0DC8EDD6C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aff3788b-9cf6-4ebd-8900-ddc3b0fbf9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a4bc753f-e3bb-4cba-8373-da173ea1515c"/>
    <ds:schemaRef ds:uri="http://purl.org/dc/elements/1.1/"/>
    <ds:schemaRef ds:uri="http://purl.org/dc/terms/"/>
    <ds:schemaRef ds:uri="http://schemas.microsoft.com/office/2006/documentManagement/types"/>
    <ds:schemaRef ds:uri="10db0749-eddb-4627-97e5-bcd86b41c8cd"/>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0aa551a1-3cd1-453b-b985-d0d43f91ae14"/>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teal accent</Template>
  <TotalTime>163</TotalTime>
  <Words>1691</Words>
  <Application>Microsoft Office PowerPoint</Application>
  <PresentationFormat>Widescreen</PresentationFormat>
  <Paragraphs>132</Paragraphs>
  <Slides>17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Consolas</vt:lpstr>
      <vt:lpstr>Segoe UI</vt:lpstr>
      <vt:lpstr>Segoe UI Light</vt:lpstr>
      <vt:lpstr>Segoe UI Semibold</vt:lpstr>
      <vt:lpstr>Wingdings</vt:lpstr>
      <vt:lpstr>White Template</vt:lpstr>
      <vt:lpstr>Module 5: Analyze Dynamics 365 Sales data</vt:lpstr>
      <vt:lpstr>Module agenda</vt:lpstr>
      <vt:lpstr>Lesson 1: Analyze data with Dynamics 365 Sales </vt:lpstr>
      <vt:lpstr>Analytical options overview </vt:lpstr>
      <vt:lpstr>Search tools</vt:lpstr>
      <vt:lpstr>Search tools</vt:lpstr>
      <vt:lpstr>Out-of-the-box tools </vt:lpstr>
      <vt:lpstr>Charts</vt:lpstr>
      <vt:lpstr>Dashboards</vt:lpstr>
      <vt:lpstr>Working with inline Excel</vt:lpstr>
      <vt:lpstr>Exporting Dynamics 365 information to Excel</vt:lpstr>
      <vt:lpstr>Lesson 2: Analyze data with Power BI</vt:lpstr>
      <vt:lpstr>Power BI</vt:lpstr>
      <vt:lpstr>Use Power BI templates</vt:lpstr>
      <vt:lpstr>Sales Analytics for Dynamics 365 Sales</vt:lpstr>
      <vt:lpstr>Process Analytics for Dynamics 365</vt:lpstr>
      <vt:lpstr>Closing slide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Dynamics 365 Sales Overview</dc:title>
  <dc:subject>&lt;Event name&gt;</dc:subject>
  <dc:creator>Evelyn Sheahan</dc:creator>
  <cp:keywords/>
  <dc:description/>
  <cp:lastModifiedBy>Anna Jennings</cp:lastModifiedBy>
  <cp:revision>3</cp:revision>
  <dcterms:created xsi:type="dcterms:W3CDTF">2020-06-18T06:52:42Z</dcterms:created>
  <dcterms:modified xsi:type="dcterms:W3CDTF">2021-08-12T20:16:29Z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0x010100020305D32150D746ACEC7EE1F47590FB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